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6" r:id="rId2"/>
    <p:sldId id="273" r:id="rId3"/>
    <p:sldId id="274" r:id="rId4"/>
    <p:sldId id="270" r:id="rId5"/>
    <p:sldId id="275" r:id="rId6"/>
    <p:sldId id="260" r:id="rId7"/>
    <p:sldId id="263" r:id="rId8"/>
    <p:sldId id="257" r:id="rId9"/>
    <p:sldId id="258" r:id="rId10"/>
    <p:sldId id="264" r:id="rId11"/>
    <p:sldId id="266" r:id="rId12"/>
    <p:sldId id="267" r:id="rId13"/>
    <p:sldId id="262" r:id="rId14"/>
    <p:sldId id="261" r:id="rId15"/>
    <p:sldId id="265" r:id="rId16"/>
    <p:sldId id="269" r:id="rId17"/>
    <p:sldId id="268" r:id="rId18"/>
    <p:sldId id="271" r:id="rId19"/>
    <p:sldId id="285" r:id="rId20"/>
    <p:sldId id="272" r:id="rId21"/>
    <p:sldId id="286" r:id="rId22"/>
    <p:sldId id="284" r:id="rId23"/>
    <p:sldId id="283" r:id="rId24"/>
    <p:sldId id="277" r:id="rId25"/>
    <p:sldId id="287" r:id="rId26"/>
    <p:sldId id="282" r:id="rId27"/>
    <p:sldId id="288" r:id="rId28"/>
    <p:sldId id="278" r:id="rId29"/>
    <p:sldId id="279" r:id="rId30"/>
    <p:sldId id="281"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A89BBC-7295-4E43-BC53-DD4B3DF6CC93}" type="datetimeFigureOut">
              <a:rPr lang="en-GB" smtClean="0"/>
              <a:t>09/08/2017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FB6813-8259-4AB1-8AC7-5360926FFB63}" type="slidenum">
              <a:rPr lang="en-GB" smtClean="0"/>
              <a:t>‹#›</a:t>
            </a:fld>
            <a:endParaRPr lang="en-GB"/>
          </a:p>
        </p:txBody>
      </p:sp>
    </p:spTree>
    <p:extLst>
      <p:ext uri="{BB962C8B-B14F-4D97-AF65-F5344CB8AC3E}">
        <p14:creationId xmlns:p14="http://schemas.microsoft.com/office/powerpoint/2010/main" val="33452067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200" b="1" dirty="0" smtClean="0">
                <a:solidFill>
                  <a:srgbClr val="C00000"/>
                </a:solidFill>
                <a:latin typeface="Arial" pitchFamily="34" charset="0"/>
                <a:cs typeface="Arial" pitchFamily="34" charset="0"/>
              </a:rPr>
              <a:t>Biosynthesis of Amino Acids</a:t>
            </a:r>
            <a:endParaRPr lang="en-GB" sz="3200" b="1" dirty="0">
              <a:solidFill>
                <a:srgbClr val="C00000"/>
              </a:solidFill>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59737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lnSpcReduction="20000"/>
          </a:bodyPr>
          <a:lstStyle/>
          <a:p>
            <a:pPr algn="just"/>
            <a:r>
              <a:rPr lang="en-GB" b="1" dirty="0" smtClean="0">
                <a:solidFill>
                  <a:srgbClr val="C00000"/>
                </a:solidFill>
                <a:latin typeface="Arial" pitchFamily="34" charset="0"/>
                <a:cs typeface="Arial" pitchFamily="34" charset="0"/>
              </a:rPr>
              <a:t>Non-Essential</a:t>
            </a:r>
          </a:p>
          <a:p>
            <a:pPr lvl="1" algn="just"/>
            <a:r>
              <a:rPr lang="en-GB" b="1" dirty="0" smtClean="0">
                <a:latin typeface="Arial" pitchFamily="34" charset="0"/>
                <a:cs typeface="Arial" pitchFamily="34" charset="0"/>
              </a:rPr>
              <a:t>Transamination of </a:t>
            </a:r>
            <a:r>
              <a:rPr lang="el-GR" b="1" dirty="0" smtClean="0">
                <a:latin typeface="Arial" pitchFamily="34" charset="0"/>
                <a:cs typeface="Arial" pitchFamily="34" charset="0"/>
              </a:rPr>
              <a:t>α</a:t>
            </a:r>
            <a:r>
              <a:rPr lang="en-GB" b="1" dirty="0" smtClean="0">
                <a:latin typeface="Arial" pitchFamily="34" charset="0"/>
                <a:cs typeface="Arial" pitchFamily="34" charset="0"/>
              </a:rPr>
              <a:t>-</a:t>
            </a:r>
            <a:r>
              <a:rPr lang="en-GB" b="1" dirty="0" err="1" smtClean="0">
                <a:latin typeface="Arial" pitchFamily="34" charset="0"/>
                <a:cs typeface="Arial" pitchFamily="34" charset="0"/>
              </a:rPr>
              <a:t>ketoacids</a:t>
            </a:r>
            <a:r>
              <a:rPr lang="en-GB" b="1" dirty="0" smtClean="0">
                <a:latin typeface="Arial" pitchFamily="34" charset="0"/>
                <a:cs typeface="Arial" pitchFamily="34" charset="0"/>
              </a:rPr>
              <a:t> that are available as common intermediates</a:t>
            </a:r>
          </a:p>
          <a:p>
            <a:pPr lvl="1" algn="just"/>
            <a:r>
              <a:rPr lang="en-GB" b="1" dirty="0" smtClean="0">
                <a:latin typeface="Arial" pitchFamily="34" charset="0"/>
                <a:cs typeface="Arial" pitchFamily="34" charset="0"/>
              </a:rPr>
              <a:t>All except tyrosine are derived from one of the following common intermediates: </a:t>
            </a:r>
          </a:p>
          <a:p>
            <a:pPr lvl="2" algn="just"/>
            <a:r>
              <a:rPr lang="en-GB" b="1" dirty="0" smtClean="0">
                <a:latin typeface="Arial" pitchFamily="34" charset="0"/>
                <a:cs typeface="Arial" pitchFamily="34" charset="0"/>
              </a:rPr>
              <a:t>Pyruvate</a:t>
            </a:r>
          </a:p>
          <a:p>
            <a:pPr lvl="2" algn="just"/>
            <a:r>
              <a:rPr lang="en-GB" b="1" dirty="0" smtClean="0">
                <a:latin typeface="Arial" pitchFamily="34" charset="0"/>
                <a:cs typeface="Arial" pitchFamily="34" charset="0"/>
              </a:rPr>
              <a:t>Oxaloacetate</a:t>
            </a:r>
          </a:p>
          <a:p>
            <a:pPr lvl="2" algn="just"/>
            <a:r>
              <a:rPr lang="el-GR" b="1" dirty="0" smtClean="0">
                <a:latin typeface="Arial" pitchFamily="34" charset="0"/>
                <a:cs typeface="Arial" pitchFamily="34" charset="0"/>
              </a:rPr>
              <a:t>α</a:t>
            </a:r>
            <a:r>
              <a:rPr lang="en-GB" b="1" dirty="0" smtClean="0">
                <a:latin typeface="Arial" pitchFamily="34" charset="0"/>
                <a:cs typeface="Arial" pitchFamily="34" charset="0"/>
              </a:rPr>
              <a:t>-</a:t>
            </a:r>
            <a:r>
              <a:rPr lang="en-GB" b="1" dirty="0" err="1" smtClean="0">
                <a:latin typeface="Arial" pitchFamily="34" charset="0"/>
                <a:cs typeface="Arial" pitchFamily="34" charset="0"/>
              </a:rPr>
              <a:t>ketogenic</a:t>
            </a:r>
            <a:endParaRPr lang="en-GB" b="1" dirty="0" smtClean="0">
              <a:latin typeface="Arial" pitchFamily="34" charset="0"/>
              <a:cs typeface="Arial" pitchFamily="34" charset="0"/>
            </a:endParaRPr>
          </a:p>
          <a:p>
            <a:pPr lvl="2" algn="just"/>
            <a:r>
              <a:rPr lang="en-GB" b="1" dirty="0" smtClean="0">
                <a:latin typeface="Arial" pitchFamily="34" charset="0"/>
                <a:cs typeface="Arial" pitchFamily="34" charset="0"/>
              </a:rPr>
              <a:t>3-phosphoglycerate</a:t>
            </a:r>
          </a:p>
          <a:p>
            <a:pPr lvl="2" algn="just"/>
            <a:endParaRPr lang="en-GB" b="1" dirty="0" smtClean="0">
              <a:solidFill>
                <a:srgbClr val="C00000"/>
              </a:solidFill>
              <a:latin typeface="Arial" pitchFamily="34" charset="0"/>
              <a:cs typeface="Arial" pitchFamily="34" charset="0"/>
            </a:endParaRPr>
          </a:p>
          <a:p>
            <a:pPr lvl="0" algn="just"/>
            <a:r>
              <a:rPr lang="en-GB" b="1" dirty="0" smtClean="0">
                <a:solidFill>
                  <a:srgbClr val="C00000"/>
                </a:solidFill>
                <a:latin typeface="Arial" pitchFamily="34" charset="0"/>
                <a:cs typeface="Arial" pitchFamily="34" charset="0"/>
              </a:rPr>
              <a:t>Essential</a:t>
            </a:r>
          </a:p>
          <a:p>
            <a:pPr lvl="1" algn="just"/>
            <a:r>
              <a:rPr lang="en-GB" b="1" dirty="0">
                <a:latin typeface="Arial" pitchFamily="34" charset="0"/>
                <a:cs typeface="Arial" pitchFamily="34" charset="0"/>
              </a:rPr>
              <a:t>Their </a:t>
            </a:r>
            <a:r>
              <a:rPr lang="el-GR" b="1" dirty="0">
                <a:latin typeface="Arial" pitchFamily="34" charset="0"/>
                <a:cs typeface="Arial" pitchFamily="34" charset="0"/>
              </a:rPr>
              <a:t>α</a:t>
            </a:r>
            <a:r>
              <a:rPr lang="en-GB" b="1" dirty="0">
                <a:latin typeface="Arial" pitchFamily="34" charset="0"/>
                <a:cs typeface="Arial" pitchFamily="34" charset="0"/>
              </a:rPr>
              <a:t>-</a:t>
            </a:r>
            <a:r>
              <a:rPr lang="en-GB" b="1" dirty="0" err="1">
                <a:latin typeface="Arial" pitchFamily="34" charset="0"/>
                <a:cs typeface="Arial" pitchFamily="34" charset="0"/>
              </a:rPr>
              <a:t>ketoacids</a:t>
            </a:r>
            <a:r>
              <a:rPr lang="en-GB" b="1" dirty="0">
                <a:latin typeface="Arial" pitchFamily="34" charset="0"/>
                <a:cs typeface="Arial" pitchFamily="34" charset="0"/>
              </a:rPr>
              <a:t> are not common intermediates (Enzymes needed to form them are lacking)</a:t>
            </a:r>
          </a:p>
          <a:p>
            <a:pPr marL="457200" lvl="1" indent="0" algn="just">
              <a:buNone/>
            </a:pPr>
            <a:endParaRPr lang="en-GB" b="1" dirty="0">
              <a:solidFill>
                <a:prstClr val="black"/>
              </a:solidFill>
              <a:latin typeface="Arial" pitchFamily="34" charset="0"/>
              <a:cs typeface="Arial" pitchFamily="34" charset="0"/>
            </a:endParaRPr>
          </a:p>
          <a:p>
            <a:pPr lvl="2" algn="just"/>
            <a:endParaRPr lang="en-GB" b="1" dirty="0">
              <a:latin typeface="Arial" pitchFamily="34" charset="0"/>
              <a:cs typeface="Arial" pitchFamily="34" charset="0"/>
            </a:endParaRPr>
          </a:p>
        </p:txBody>
      </p:sp>
    </p:spTree>
    <p:extLst>
      <p:ext uri="{BB962C8B-B14F-4D97-AF65-F5344CB8AC3E}">
        <p14:creationId xmlns:p14="http://schemas.microsoft.com/office/powerpoint/2010/main" val="3310863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09600"/>
          </a:xfrm>
        </p:spPr>
        <p:txBody>
          <a:bodyPr>
            <a:noAutofit/>
          </a:bodyPr>
          <a:lstStyle/>
          <a:p>
            <a:r>
              <a:rPr lang="en-GB" sz="2400" b="1" dirty="0" smtClean="0">
                <a:solidFill>
                  <a:srgbClr val="C00000"/>
                </a:solidFill>
                <a:latin typeface="Arial" pitchFamily="34" charset="0"/>
                <a:cs typeface="Arial" pitchFamily="34" charset="0"/>
              </a:rPr>
              <a:t>Amino Acid Biosynthetic families, grouped by metabolic precursors</a:t>
            </a:r>
            <a:endParaRPr lang="en-GB" sz="2400" b="1" dirty="0">
              <a:solidFill>
                <a:srgbClr val="C00000"/>
              </a:solidFill>
              <a:latin typeface="Arial" pitchFamily="34" charset="0"/>
              <a:cs typeface="Arial"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986761"/>
            <a:ext cx="5562599" cy="587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532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458200" cy="1828800"/>
          </a:xfrm>
        </p:spPr>
        <p:txBody>
          <a:bodyPr>
            <a:noAutofit/>
          </a:bodyPr>
          <a:lstStyle/>
          <a:p>
            <a:pPr marL="342900" indent="-342900" algn="just">
              <a:buFont typeface="Arial" pitchFamily="34" charset="0"/>
              <a:buChar char="•"/>
            </a:pPr>
            <a:r>
              <a:rPr lang="en-IN" sz="2400" b="1" dirty="0">
                <a:latin typeface="Arial" pitchFamily="34" charset="0"/>
                <a:cs typeface="Arial" pitchFamily="34" charset="0"/>
              </a:rPr>
              <a:t>The amino acids that are precursors</a:t>
            </a:r>
            <a:br>
              <a:rPr lang="en-IN" sz="2400" b="1" dirty="0">
                <a:latin typeface="Arial" pitchFamily="34" charset="0"/>
                <a:cs typeface="Arial" pitchFamily="34" charset="0"/>
              </a:rPr>
            </a:br>
            <a:r>
              <a:rPr lang="en-IN" sz="2400" b="1" dirty="0">
                <a:latin typeface="Arial" pitchFamily="34" charset="0"/>
                <a:cs typeface="Arial" pitchFamily="34" charset="0"/>
              </a:rPr>
              <a:t>for other amino acids are shown in yellow. </a:t>
            </a:r>
            <a:br>
              <a:rPr lang="en-IN" sz="2400" b="1" dirty="0">
                <a:latin typeface="Arial" pitchFamily="34" charset="0"/>
                <a:cs typeface="Arial" pitchFamily="34" charset="0"/>
              </a:rPr>
            </a:br>
            <a:r>
              <a:rPr lang="en-IN" sz="2400" b="1" dirty="0" smtClean="0">
                <a:latin typeface="Arial" pitchFamily="34" charset="0"/>
                <a:cs typeface="Arial" pitchFamily="34" charset="0"/>
              </a:rPr>
              <a:t/>
            </a:r>
            <a:br>
              <a:rPr lang="en-IN" sz="2400" b="1" dirty="0" smtClean="0">
                <a:latin typeface="Arial" pitchFamily="34" charset="0"/>
                <a:cs typeface="Arial" pitchFamily="34" charset="0"/>
              </a:rPr>
            </a:br>
            <a:r>
              <a:rPr lang="en-IN" sz="2400" b="1" dirty="0" smtClean="0">
                <a:latin typeface="Arial" pitchFamily="34" charset="0"/>
                <a:cs typeface="Arial" pitchFamily="34" charset="0"/>
              </a:rPr>
              <a:t>The </a:t>
            </a:r>
            <a:r>
              <a:rPr lang="en-IN" sz="2400" b="1" dirty="0">
                <a:latin typeface="Arial" pitchFamily="34" charset="0"/>
                <a:cs typeface="Arial" pitchFamily="34" charset="0"/>
              </a:rPr>
              <a:t>nine essential amino acids are shown in boldface.</a:t>
            </a:r>
            <a:endParaRPr lang="en-GB" sz="2400" b="1" dirty="0">
              <a:latin typeface="Arial" pitchFamily="34" charset="0"/>
              <a:cs typeface="Arial" pitchFamily="34" charset="0"/>
            </a:endParaRPr>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348" y="228600"/>
            <a:ext cx="863005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32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5029200" cy="650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539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6714" y="76200"/>
            <a:ext cx="7881486" cy="671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370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C00000"/>
                </a:solidFill>
                <a:latin typeface="Arial" pitchFamily="34" charset="0"/>
                <a:cs typeface="Arial" pitchFamily="34" charset="0"/>
              </a:rPr>
              <a:t>Biosynthesis of Aspartate</a:t>
            </a:r>
            <a:endParaRPr lang="en-GB" sz="3200" b="1" dirty="0">
              <a:solidFill>
                <a:srgbClr val="C00000"/>
              </a:solidFill>
              <a:latin typeface="Arial" pitchFamily="34" charset="0"/>
              <a:cs typeface="Arial" pitchFamily="34" charset="0"/>
            </a:endParaRPr>
          </a:p>
        </p:txBody>
      </p:sp>
      <p:sp>
        <p:nvSpPr>
          <p:cNvPr id="4" name="Content Placeholder 2"/>
          <p:cNvSpPr>
            <a:spLocks noGrp="1"/>
          </p:cNvSpPr>
          <p:nvPr>
            <p:ph idx="1"/>
          </p:nvPr>
        </p:nvSpPr>
        <p:spPr>
          <a:xfrm>
            <a:off x="457200" y="1600200"/>
            <a:ext cx="8229600" cy="4953000"/>
          </a:xfrm>
        </p:spPr>
        <p:txBody>
          <a:bodyPr>
            <a:normAutofit/>
          </a:bodyPr>
          <a:lstStyle/>
          <a:p>
            <a:pPr algn="just"/>
            <a:r>
              <a:rPr lang="en-IN" sz="2800" b="1" dirty="0" smtClean="0">
                <a:latin typeface="Arial" pitchFamily="34" charset="0"/>
                <a:cs typeface="Arial" pitchFamily="34" charset="0"/>
              </a:rPr>
              <a:t>Aspartate </a:t>
            </a:r>
            <a:r>
              <a:rPr lang="en-IN" sz="2800" b="1" dirty="0">
                <a:latin typeface="Arial" pitchFamily="34" charset="0"/>
                <a:cs typeface="Arial" pitchFamily="34" charset="0"/>
              </a:rPr>
              <a:t>can be synthesized by the </a:t>
            </a:r>
            <a:r>
              <a:rPr lang="en-IN" sz="2800" b="1" dirty="0" smtClean="0">
                <a:latin typeface="Arial" pitchFamily="34" charset="0"/>
                <a:cs typeface="Arial" pitchFamily="34" charset="0"/>
              </a:rPr>
              <a:t>body, so it </a:t>
            </a:r>
            <a:r>
              <a:rPr lang="en-IN" sz="2800" b="1" dirty="0">
                <a:latin typeface="Arial" pitchFamily="34" charset="0"/>
                <a:cs typeface="Arial" pitchFamily="34" charset="0"/>
              </a:rPr>
              <a:t>is classified as a non-essential amino acid</a:t>
            </a:r>
            <a:r>
              <a:rPr lang="en-IN" sz="2800" b="1" dirty="0" smtClean="0">
                <a:latin typeface="Arial" pitchFamily="34" charset="0"/>
                <a:cs typeface="Arial" pitchFamily="34" charset="0"/>
              </a:rPr>
              <a:t>.</a:t>
            </a:r>
          </a:p>
          <a:p>
            <a:pPr marL="0" indent="0" algn="just">
              <a:buNone/>
            </a:pPr>
            <a:r>
              <a:rPr lang="en-IN" sz="2800" b="1" dirty="0" smtClean="0">
                <a:latin typeface="Arial" pitchFamily="34" charset="0"/>
                <a:cs typeface="Arial" pitchFamily="34" charset="0"/>
              </a:rPr>
              <a:t> </a:t>
            </a:r>
          </a:p>
          <a:p>
            <a:pPr algn="just"/>
            <a:r>
              <a:rPr lang="en-IN" sz="2800" b="1" dirty="0" smtClean="0">
                <a:latin typeface="Arial" pitchFamily="34" charset="0"/>
                <a:cs typeface="Arial" pitchFamily="34" charset="0"/>
              </a:rPr>
              <a:t>In human, </a:t>
            </a:r>
            <a:r>
              <a:rPr lang="en-IN" sz="2800" b="1" dirty="0">
                <a:latin typeface="Arial" pitchFamily="34" charset="0"/>
                <a:cs typeface="Arial" pitchFamily="34" charset="0"/>
              </a:rPr>
              <a:t>aspartate is most frequently synthesized through the transamination of oxaloacetate. </a:t>
            </a:r>
            <a:endParaRPr lang="en-IN" sz="2800" b="1" dirty="0" smtClean="0">
              <a:latin typeface="Arial" pitchFamily="34" charset="0"/>
              <a:cs typeface="Arial" pitchFamily="34" charset="0"/>
            </a:endParaRPr>
          </a:p>
          <a:p>
            <a:pPr algn="just"/>
            <a:endParaRPr lang="en-IN" sz="2800" b="1" dirty="0" smtClean="0">
              <a:latin typeface="Arial" pitchFamily="34" charset="0"/>
              <a:cs typeface="Arial" pitchFamily="34" charset="0"/>
            </a:endParaRPr>
          </a:p>
          <a:p>
            <a:pPr algn="just"/>
            <a:r>
              <a:rPr lang="en-IN" sz="2800" b="1" dirty="0">
                <a:latin typeface="Arial" pitchFamily="34" charset="0"/>
                <a:cs typeface="Arial" pitchFamily="34" charset="0"/>
              </a:rPr>
              <a:t>Transamination, a chemical reaction that transfers an amino group to a </a:t>
            </a:r>
            <a:r>
              <a:rPr lang="en-IN" sz="2800" b="1" dirty="0" err="1">
                <a:latin typeface="Arial" pitchFamily="34" charset="0"/>
                <a:cs typeface="Arial" pitchFamily="34" charset="0"/>
              </a:rPr>
              <a:t>ketoacid</a:t>
            </a:r>
            <a:r>
              <a:rPr lang="en-IN" sz="2800" b="1" dirty="0">
                <a:latin typeface="Arial" pitchFamily="34" charset="0"/>
                <a:cs typeface="Arial" pitchFamily="34" charset="0"/>
              </a:rPr>
              <a:t> to form new amino acids</a:t>
            </a:r>
            <a:r>
              <a:rPr lang="en-IN" sz="2800" b="1" dirty="0" smtClean="0">
                <a:latin typeface="Arial" pitchFamily="34" charset="0"/>
                <a:cs typeface="Arial" pitchFamily="34" charset="0"/>
              </a:rPr>
              <a:t>.</a:t>
            </a:r>
          </a:p>
        </p:txBody>
      </p:sp>
    </p:spTree>
    <p:extLst>
      <p:ext uri="{BB962C8B-B14F-4D97-AF65-F5344CB8AC3E}">
        <p14:creationId xmlns:p14="http://schemas.microsoft.com/office/powerpoint/2010/main" val="1737744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just"/>
            <a:r>
              <a:rPr lang="en-IN" sz="2800" b="1" dirty="0">
                <a:latin typeface="Arial" pitchFamily="34" charset="0"/>
                <a:cs typeface="Arial" pitchFamily="34" charset="0"/>
              </a:rPr>
              <a:t>The biosynthesis of aspartate is facilitated by an aminotransferase enzyme: the transfer of an amine group glutamine yields aspartate and an alpha-</a:t>
            </a:r>
            <a:r>
              <a:rPr lang="en-IN" sz="2800" b="1" dirty="0" err="1">
                <a:latin typeface="Arial" pitchFamily="34" charset="0"/>
                <a:cs typeface="Arial" pitchFamily="34" charset="0"/>
              </a:rPr>
              <a:t>keto</a:t>
            </a:r>
            <a:r>
              <a:rPr lang="en-IN" sz="2800" b="1" dirty="0">
                <a:latin typeface="Arial" pitchFamily="34" charset="0"/>
                <a:cs typeface="Arial" pitchFamily="34" charset="0"/>
              </a:rPr>
              <a:t> </a:t>
            </a:r>
            <a:r>
              <a:rPr lang="en-IN" sz="2800" b="1" dirty="0" smtClean="0">
                <a:latin typeface="Arial" pitchFamily="34" charset="0"/>
                <a:cs typeface="Arial" pitchFamily="34" charset="0"/>
              </a:rPr>
              <a:t>acid</a:t>
            </a:r>
          </a:p>
          <a:p>
            <a:pPr algn="just"/>
            <a:endParaRPr lang="en-IN" sz="2800" b="1" dirty="0">
              <a:latin typeface="Arial" pitchFamily="34" charset="0"/>
              <a:cs typeface="Arial" pitchFamily="34" charset="0"/>
            </a:endParaRPr>
          </a:p>
          <a:p>
            <a:pPr algn="just"/>
            <a:r>
              <a:rPr lang="en-IN" sz="2800" b="1" dirty="0">
                <a:latin typeface="Arial" pitchFamily="34" charset="0"/>
                <a:cs typeface="Arial" pitchFamily="34" charset="0"/>
              </a:rPr>
              <a:t>Aspartate is also a by product of the urea cycle.</a:t>
            </a:r>
            <a:endParaRPr lang="en-GB" sz="2800" b="1" dirty="0">
              <a:latin typeface="Arial" pitchFamily="34" charset="0"/>
              <a:cs typeface="Arial" pitchFamily="34" charset="0"/>
            </a:endParaRPr>
          </a:p>
          <a:p>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383228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1" name="Picture 3"/>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43421"/>
          <a:stretch/>
        </p:blipFill>
        <p:spPr bwMode="auto">
          <a:xfrm>
            <a:off x="1743075" y="1905000"/>
            <a:ext cx="5419725" cy="454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544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C00000"/>
                </a:solidFill>
                <a:latin typeface="Arial" pitchFamily="34" charset="0"/>
                <a:cs typeface="Arial" pitchFamily="34" charset="0"/>
              </a:rPr>
              <a:t>Biosynthesis of Pyruvate</a:t>
            </a:r>
            <a:endParaRPr lang="en-GB" sz="3200" b="1" dirty="0">
              <a:solidFill>
                <a:srgbClr val="C00000"/>
              </a:solidFill>
              <a:latin typeface="Arial" pitchFamily="34" charset="0"/>
              <a:cs typeface="Arial" pitchFamily="34" charset="0"/>
            </a:endParaRPr>
          </a:p>
        </p:txBody>
      </p:sp>
      <p:pic>
        <p:nvPicPr>
          <p:cNvPr id="10246"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0052" y="1528526"/>
            <a:ext cx="8610600" cy="503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004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latin typeface="Arial" pitchFamily="34" charset="0"/>
                <a:cs typeface="Arial" pitchFamily="34" charset="0"/>
              </a:rPr>
              <a:t>Aromatic amino acids</a:t>
            </a:r>
            <a:endParaRPr lang="en-GB" b="1" dirty="0">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pPr algn="just"/>
            <a:r>
              <a:rPr lang="en-IN" b="1" dirty="0">
                <a:latin typeface="Arial" pitchFamily="34" charset="0"/>
                <a:cs typeface="Arial" pitchFamily="34" charset="0"/>
              </a:rPr>
              <a:t>Aromatic amino </a:t>
            </a:r>
            <a:r>
              <a:rPr lang="en-IN" b="1" dirty="0" smtClean="0">
                <a:latin typeface="Arial" pitchFamily="34" charset="0"/>
                <a:cs typeface="Arial" pitchFamily="34" charset="0"/>
              </a:rPr>
              <a:t>acids </a:t>
            </a:r>
            <a:r>
              <a:rPr lang="en-IN" b="1" dirty="0">
                <a:latin typeface="Arial" pitchFamily="34" charset="0"/>
                <a:cs typeface="Arial" pitchFamily="34" charset="0"/>
              </a:rPr>
              <a:t>are amino acids that include an aromatic </a:t>
            </a:r>
            <a:r>
              <a:rPr lang="en-IN" b="1" dirty="0" smtClean="0">
                <a:latin typeface="Arial" pitchFamily="34" charset="0"/>
                <a:cs typeface="Arial" pitchFamily="34" charset="0"/>
              </a:rPr>
              <a:t>ring. </a:t>
            </a:r>
            <a:r>
              <a:rPr lang="en-GB" b="1" dirty="0" smtClean="0">
                <a:latin typeface="Arial" pitchFamily="34" charset="0"/>
                <a:cs typeface="Arial" pitchFamily="34" charset="0"/>
              </a:rPr>
              <a:t>Among </a:t>
            </a:r>
            <a:r>
              <a:rPr lang="en-GB" b="1" dirty="0">
                <a:latin typeface="Arial" pitchFamily="34" charset="0"/>
                <a:cs typeface="Arial" pitchFamily="34" charset="0"/>
              </a:rPr>
              <a:t>20 standard amino acids</a:t>
            </a:r>
            <a:r>
              <a:rPr lang="en-GB" b="1" dirty="0" smtClean="0">
                <a:latin typeface="Arial" pitchFamily="34" charset="0"/>
                <a:cs typeface="Arial" pitchFamily="34" charset="0"/>
              </a:rPr>
              <a:t>:</a:t>
            </a:r>
          </a:p>
          <a:p>
            <a:pPr lvl="1" algn="just"/>
            <a:r>
              <a:rPr lang="en-GB" b="1" dirty="0">
                <a:latin typeface="Arial" pitchFamily="34" charset="0"/>
                <a:cs typeface="Arial" pitchFamily="34" charset="0"/>
              </a:rPr>
              <a:t>Phenylalanine</a:t>
            </a:r>
          </a:p>
          <a:p>
            <a:pPr lvl="1" algn="just"/>
            <a:r>
              <a:rPr lang="en-GB" b="1" dirty="0">
                <a:latin typeface="Arial" pitchFamily="34" charset="0"/>
                <a:cs typeface="Arial" pitchFamily="34" charset="0"/>
              </a:rPr>
              <a:t>Tryptophan</a:t>
            </a:r>
          </a:p>
          <a:p>
            <a:pPr lvl="1" algn="just"/>
            <a:r>
              <a:rPr lang="en-GB" b="1" dirty="0">
                <a:latin typeface="Arial" pitchFamily="34" charset="0"/>
                <a:cs typeface="Arial" pitchFamily="34" charset="0"/>
              </a:rPr>
              <a:t>Tyrosine</a:t>
            </a:r>
          </a:p>
          <a:p>
            <a:pPr lvl="1" algn="just"/>
            <a:r>
              <a:rPr lang="en-GB" b="1" dirty="0" err="1">
                <a:latin typeface="Arial" pitchFamily="34" charset="0"/>
                <a:cs typeface="Arial" pitchFamily="34" charset="0"/>
              </a:rPr>
              <a:t>Histidine</a:t>
            </a:r>
            <a:endParaRPr lang="en-GB" b="1" dirty="0">
              <a:latin typeface="Arial" pitchFamily="34" charset="0"/>
              <a:cs typeface="Arial" pitchFamily="34" charset="0"/>
            </a:endParaRPr>
          </a:p>
          <a:p>
            <a:pPr algn="just"/>
            <a:endParaRPr lang="en-GB" b="1" dirty="0" smtClean="0">
              <a:latin typeface="Arial" pitchFamily="34" charset="0"/>
              <a:cs typeface="Arial" pitchFamily="34" charset="0"/>
            </a:endParaRPr>
          </a:p>
          <a:p>
            <a:pPr algn="just"/>
            <a:r>
              <a:rPr lang="en-IN" b="1" dirty="0">
                <a:latin typeface="Arial" pitchFamily="34" charset="0"/>
                <a:cs typeface="Arial" pitchFamily="34" charset="0"/>
              </a:rPr>
              <a:t>Aromatic amino acids are able to absorb light due to their conjugated double bonds. This characteristic of aromatic amino acids is used to quantify the concentration of proteins in an unknown sample</a:t>
            </a:r>
            <a:r>
              <a:rPr lang="en-IN" b="1" dirty="0" smtClean="0">
                <a:latin typeface="Arial" pitchFamily="34" charset="0"/>
                <a:cs typeface="Arial" pitchFamily="34" charset="0"/>
              </a:rPr>
              <a:t>.</a:t>
            </a:r>
            <a:endParaRPr lang="en-GB" b="1" dirty="0">
              <a:latin typeface="Arial" pitchFamily="34" charset="0"/>
              <a:cs typeface="Arial" pitchFamily="34" charset="0"/>
            </a:endParaRPr>
          </a:p>
        </p:txBody>
      </p:sp>
    </p:spTree>
    <p:extLst>
      <p:ext uri="{BB962C8B-B14F-4D97-AF65-F5344CB8AC3E}">
        <p14:creationId xmlns:p14="http://schemas.microsoft.com/office/powerpoint/2010/main" val="3121525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035" y="228600"/>
            <a:ext cx="8680113" cy="638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059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algn="just"/>
            <a:r>
              <a:rPr lang="en-IN" sz="2800" b="1" dirty="0">
                <a:latin typeface="Arial" pitchFamily="34" charset="0"/>
                <a:cs typeface="Arial" pitchFamily="34" charset="0"/>
              </a:rPr>
              <a:t>Phenylalanine, tryptophan, and </a:t>
            </a:r>
            <a:r>
              <a:rPr lang="en-IN" sz="2800" b="1" dirty="0" err="1">
                <a:latin typeface="Arial" pitchFamily="34" charset="0"/>
                <a:cs typeface="Arial" pitchFamily="34" charset="0"/>
              </a:rPr>
              <a:t>histidine</a:t>
            </a:r>
            <a:r>
              <a:rPr lang="en-IN" sz="2800" b="1" dirty="0">
                <a:latin typeface="Arial" pitchFamily="34" charset="0"/>
                <a:cs typeface="Arial" pitchFamily="34" charset="0"/>
              </a:rPr>
              <a:t> are essential amino acids for animals. </a:t>
            </a:r>
            <a:endParaRPr lang="en-IN" sz="2800" b="1" dirty="0" smtClean="0">
              <a:latin typeface="Arial" pitchFamily="34" charset="0"/>
              <a:cs typeface="Arial" pitchFamily="34" charset="0"/>
            </a:endParaRPr>
          </a:p>
          <a:p>
            <a:pPr algn="just"/>
            <a:endParaRPr lang="en-IN" sz="2800" b="1" dirty="0" smtClean="0">
              <a:latin typeface="Arial" pitchFamily="34" charset="0"/>
              <a:cs typeface="Arial" pitchFamily="34" charset="0"/>
            </a:endParaRPr>
          </a:p>
          <a:p>
            <a:pPr algn="just"/>
            <a:r>
              <a:rPr lang="en-IN" sz="2800" b="1" dirty="0" smtClean="0">
                <a:latin typeface="Arial" pitchFamily="34" charset="0"/>
                <a:cs typeface="Arial" pitchFamily="34" charset="0"/>
              </a:rPr>
              <a:t>Since </a:t>
            </a:r>
            <a:r>
              <a:rPr lang="en-IN" sz="2800" b="1" dirty="0">
                <a:latin typeface="Arial" pitchFamily="34" charset="0"/>
                <a:cs typeface="Arial" pitchFamily="34" charset="0"/>
              </a:rPr>
              <a:t>they are not synthesized in the human body, they must be derived from the diet</a:t>
            </a:r>
            <a:r>
              <a:rPr lang="en-IN" sz="2800" b="1" dirty="0" smtClean="0">
                <a:latin typeface="Arial" pitchFamily="34" charset="0"/>
                <a:cs typeface="Arial" pitchFamily="34" charset="0"/>
              </a:rPr>
              <a:t>.</a:t>
            </a:r>
          </a:p>
          <a:p>
            <a:pPr marL="0" indent="0" algn="just">
              <a:buNone/>
            </a:pPr>
            <a:r>
              <a:rPr lang="en-IN" sz="2800" b="1" dirty="0" smtClean="0">
                <a:latin typeface="Arial" pitchFamily="34" charset="0"/>
                <a:cs typeface="Arial" pitchFamily="34" charset="0"/>
              </a:rPr>
              <a:t> </a:t>
            </a:r>
          </a:p>
          <a:p>
            <a:pPr algn="just"/>
            <a:r>
              <a:rPr lang="en-IN" sz="2800" b="1" dirty="0" smtClean="0">
                <a:latin typeface="Arial" pitchFamily="34" charset="0"/>
                <a:cs typeface="Arial" pitchFamily="34" charset="0"/>
              </a:rPr>
              <a:t>Tyrosine </a:t>
            </a:r>
            <a:r>
              <a:rPr lang="en-IN" sz="2800" b="1" dirty="0">
                <a:latin typeface="Arial" pitchFamily="34" charset="0"/>
                <a:cs typeface="Arial" pitchFamily="34" charset="0"/>
              </a:rPr>
              <a:t>is semi-essential; it can be synthesized, but only from phenylalanine. </a:t>
            </a:r>
            <a:endParaRPr lang="en-IN" sz="2800" b="1" dirty="0" smtClean="0">
              <a:latin typeface="Arial" pitchFamily="34" charset="0"/>
              <a:cs typeface="Arial" pitchFamily="34" charset="0"/>
            </a:endParaRPr>
          </a:p>
          <a:p>
            <a:pPr algn="just"/>
            <a:endParaRPr lang="en-IN" sz="2800" b="1" dirty="0" smtClean="0">
              <a:latin typeface="Arial" pitchFamily="34" charset="0"/>
              <a:cs typeface="Arial" pitchFamily="34" charset="0"/>
            </a:endParaRPr>
          </a:p>
          <a:p>
            <a:pPr algn="just"/>
            <a:r>
              <a:rPr lang="en-IN" sz="2800" b="1" dirty="0" smtClean="0">
                <a:latin typeface="Arial" pitchFamily="34" charset="0"/>
                <a:cs typeface="Arial" pitchFamily="34" charset="0"/>
              </a:rPr>
              <a:t>A </a:t>
            </a:r>
            <a:r>
              <a:rPr lang="en-IN" sz="2800" b="1" dirty="0">
                <a:latin typeface="Arial" pitchFamily="34" charset="0"/>
                <a:cs typeface="Arial" pitchFamily="34" charset="0"/>
              </a:rPr>
              <a:t>lack of the enzyme phenylalanine hydroxylase, used in tyrosine synthesis, causes phenylketonuria and concurrently renders tyrosine an essential amino acid</a:t>
            </a:r>
            <a:r>
              <a:rPr lang="en-IN" sz="2800" b="1" dirty="0" smtClean="0">
                <a:latin typeface="Arial" pitchFamily="34" charset="0"/>
                <a:cs typeface="Arial" pitchFamily="34" charset="0"/>
              </a:rPr>
              <a:t>.</a:t>
            </a:r>
          </a:p>
        </p:txBody>
      </p:sp>
    </p:spTree>
    <p:extLst>
      <p:ext uri="{BB962C8B-B14F-4D97-AF65-F5344CB8AC3E}">
        <p14:creationId xmlns:p14="http://schemas.microsoft.com/office/powerpoint/2010/main" val="3717204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81600"/>
          </a:xfrm>
        </p:spPr>
        <p:txBody>
          <a:bodyPr>
            <a:normAutofit fontScale="77500" lnSpcReduction="20000"/>
          </a:bodyPr>
          <a:lstStyle/>
          <a:p>
            <a:pPr algn="just"/>
            <a:r>
              <a:rPr lang="en-IN" b="1" dirty="0">
                <a:latin typeface="Arial" pitchFamily="34" charset="0"/>
                <a:cs typeface="Arial" pitchFamily="34" charset="0"/>
              </a:rPr>
              <a:t>Synthesis of the aromatic amino acids begins with the synthesis of </a:t>
            </a:r>
            <a:r>
              <a:rPr lang="en-IN" b="1" dirty="0" err="1">
                <a:latin typeface="Arial" pitchFamily="34" charset="0"/>
                <a:cs typeface="Arial" pitchFamily="34" charset="0"/>
              </a:rPr>
              <a:t>chorismate</a:t>
            </a:r>
            <a:r>
              <a:rPr lang="en-IN" b="1" dirty="0">
                <a:latin typeface="Arial" pitchFamily="34" charset="0"/>
                <a:cs typeface="Arial" pitchFamily="34" charset="0"/>
              </a:rPr>
              <a:t> - an important intermediate for many biosynthetic pathways</a:t>
            </a:r>
            <a:r>
              <a:rPr lang="en-IN" b="1" dirty="0" smtClean="0">
                <a:latin typeface="Arial" pitchFamily="34" charset="0"/>
                <a:cs typeface="Arial" pitchFamily="34" charset="0"/>
              </a:rPr>
              <a:t>.</a:t>
            </a:r>
          </a:p>
          <a:p>
            <a:pPr marL="0" indent="0" algn="just">
              <a:buNone/>
            </a:pPr>
            <a:r>
              <a:rPr lang="en-IN" b="1" dirty="0" smtClean="0">
                <a:latin typeface="Arial" pitchFamily="34" charset="0"/>
                <a:cs typeface="Arial" pitchFamily="34" charset="0"/>
              </a:rPr>
              <a:t> </a:t>
            </a:r>
            <a:endParaRPr lang="en-IN" b="1" dirty="0">
              <a:latin typeface="Arial" pitchFamily="34" charset="0"/>
              <a:cs typeface="Arial" pitchFamily="34" charset="0"/>
            </a:endParaRPr>
          </a:p>
          <a:p>
            <a:pPr algn="just"/>
            <a:r>
              <a:rPr lang="en-IN" b="1" dirty="0" err="1">
                <a:latin typeface="Arial" pitchFamily="34" charset="0"/>
                <a:cs typeface="Arial" pitchFamily="34" charset="0"/>
              </a:rPr>
              <a:t>Phosphoenol</a:t>
            </a:r>
            <a:r>
              <a:rPr lang="en-IN" b="1" dirty="0">
                <a:latin typeface="Arial" pitchFamily="34" charset="0"/>
                <a:cs typeface="Arial" pitchFamily="34" charset="0"/>
              </a:rPr>
              <a:t> pyruvate and </a:t>
            </a:r>
            <a:r>
              <a:rPr lang="en-IN" b="1" dirty="0" err="1">
                <a:latin typeface="Arial" pitchFamily="34" charset="0"/>
                <a:cs typeface="Arial" pitchFamily="34" charset="0"/>
              </a:rPr>
              <a:t>erythrose</a:t>
            </a:r>
            <a:r>
              <a:rPr lang="en-IN" b="1" dirty="0">
                <a:latin typeface="Arial" pitchFamily="34" charset="0"/>
                <a:cs typeface="Arial" pitchFamily="34" charset="0"/>
              </a:rPr>
              <a:t> 4-phosphate serve as beginning substrates for the pathway. </a:t>
            </a:r>
            <a:endParaRPr lang="en-IN" b="1" dirty="0" smtClean="0">
              <a:latin typeface="Arial" pitchFamily="34" charset="0"/>
              <a:cs typeface="Arial" pitchFamily="34" charset="0"/>
            </a:endParaRPr>
          </a:p>
          <a:p>
            <a:pPr algn="just"/>
            <a:endParaRPr lang="en-IN" b="1" dirty="0">
              <a:latin typeface="Arial" pitchFamily="34" charset="0"/>
              <a:cs typeface="Arial" pitchFamily="34" charset="0"/>
            </a:endParaRPr>
          </a:p>
          <a:p>
            <a:pPr algn="just"/>
            <a:r>
              <a:rPr lang="en-IN" b="1" dirty="0">
                <a:latin typeface="Arial" pitchFamily="34" charset="0"/>
                <a:cs typeface="Arial" pitchFamily="34" charset="0"/>
              </a:rPr>
              <a:t>A price of one NADPH + H</a:t>
            </a:r>
            <a:r>
              <a:rPr lang="en-IN" b="1" baseline="30000" dirty="0">
                <a:latin typeface="Arial" pitchFamily="34" charset="0"/>
                <a:cs typeface="Arial" pitchFamily="34" charset="0"/>
              </a:rPr>
              <a:t>+</a:t>
            </a:r>
            <a:r>
              <a:rPr lang="en-IN" b="1" dirty="0">
                <a:latin typeface="Arial" pitchFamily="34" charset="0"/>
                <a:cs typeface="Arial" pitchFamily="34" charset="0"/>
              </a:rPr>
              <a:t> and one ATP is exacted for every </a:t>
            </a:r>
            <a:r>
              <a:rPr lang="en-IN" b="1" dirty="0" err="1">
                <a:latin typeface="Arial" pitchFamily="34" charset="0"/>
                <a:cs typeface="Arial" pitchFamily="34" charset="0"/>
              </a:rPr>
              <a:t>chorismate</a:t>
            </a:r>
            <a:r>
              <a:rPr lang="en-IN" b="1" dirty="0">
                <a:latin typeface="Arial" pitchFamily="34" charset="0"/>
                <a:cs typeface="Arial" pitchFamily="34" charset="0"/>
              </a:rPr>
              <a:t> formed. </a:t>
            </a:r>
            <a:endParaRPr lang="en-IN" b="1" dirty="0" smtClean="0">
              <a:latin typeface="Arial" pitchFamily="34" charset="0"/>
              <a:cs typeface="Arial" pitchFamily="34" charset="0"/>
            </a:endParaRPr>
          </a:p>
          <a:p>
            <a:pPr algn="just"/>
            <a:endParaRPr lang="en-IN" b="1" dirty="0">
              <a:latin typeface="Arial" pitchFamily="34" charset="0"/>
              <a:cs typeface="Arial" pitchFamily="34" charset="0"/>
            </a:endParaRPr>
          </a:p>
          <a:p>
            <a:pPr algn="just"/>
            <a:r>
              <a:rPr lang="en-IN" b="1" dirty="0">
                <a:latin typeface="Arial" pitchFamily="34" charset="0"/>
                <a:cs typeface="Arial" pitchFamily="34" charset="0"/>
              </a:rPr>
              <a:t>In the sixth step of the synthesis another </a:t>
            </a:r>
            <a:r>
              <a:rPr lang="en-IN" b="1" dirty="0" err="1">
                <a:latin typeface="Arial" pitchFamily="34" charset="0"/>
                <a:cs typeface="Arial" pitchFamily="34" charset="0"/>
              </a:rPr>
              <a:t>phosphoenol</a:t>
            </a:r>
            <a:r>
              <a:rPr lang="en-IN" b="1" dirty="0">
                <a:latin typeface="Arial" pitchFamily="34" charset="0"/>
                <a:cs typeface="Arial" pitchFamily="34" charset="0"/>
              </a:rPr>
              <a:t> pyruvate molecule is added to the growing molecule</a:t>
            </a:r>
            <a:endParaRPr lang="en-GB" b="1" dirty="0">
              <a:latin typeface="Arial" pitchFamily="34" charset="0"/>
              <a:cs typeface="Arial" pitchFamily="34" charset="0"/>
            </a:endParaRPr>
          </a:p>
          <a:p>
            <a:pPr algn="just"/>
            <a:endParaRPr lang="en-GB" b="1" dirty="0">
              <a:latin typeface="Arial" pitchFamily="34" charset="0"/>
              <a:cs typeface="Arial" pitchFamily="34" charset="0"/>
            </a:endParaRPr>
          </a:p>
        </p:txBody>
      </p:sp>
      <p:sp>
        <p:nvSpPr>
          <p:cNvPr id="4" name="Title 1"/>
          <p:cNvSpPr>
            <a:spLocks noGrp="1"/>
          </p:cNvSpPr>
          <p:nvPr>
            <p:ph type="title"/>
          </p:nvPr>
        </p:nvSpPr>
        <p:spPr>
          <a:xfrm>
            <a:off x="457200" y="0"/>
            <a:ext cx="8229600" cy="1143000"/>
          </a:xfrm>
        </p:spPr>
        <p:txBody>
          <a:bodyPr>
            <a:normAutofit/>
          </a:bodyPr>
          <a:lstStyle/>
          <a:p>
            <a:r>
              <a:rPr lang="en-GB" sz="3200" b="1" dirty="0" smtClean="0">
                <a:solidFill>
                  <a:srgbClr val="C00000"/>
                </a:solidFill>
                <a:latin typeface="Arial" pitchFamily="34" charset="0"/>
                <a:cs typeface="Arial" pitchFamily="34" charset="0"/>
              </a:rPr>
              <a:t>Biosynthesis of Aromatic amino acids</a:t>
            </a:r>
            <a:endParaRPr lang="en-GB" sz="32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374389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357" y="152400"/>
            <a:ext cx="8835284" cy="662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054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3200" b="1" dirty="0" smtClean="0">
                <a:solidFill>
                  <a:srgbClr val="C00000"/>
                </a:solidFill>
                <a:latin typeface="Arial" pitchFamily="34" charset="0"/>
                <a:cs typeface="Arial" pitchFamily="34" charset="0"/>
              </a:rPr>
              <a:t>Biosynthesis of Tryptophan</a:t>
            </a:r>
            <a:endParaRPr lang="en-GB" sz="3200" b="1"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457200" y="1143000"/>
            <a:ext cx="8229600" cy="5334000"/>
          </a:xfrm>
        </p:spPr>
        <p:txBody>
          <a:bodyPr>
            <a:normAutofit fontScale="62500" lnSpcReduction="20000"/>
          </a:bodyPr>
          <a:lstStyle/>
          <a:p>
            <a:pPr algn="just"/>
            <a:r>
              <a:rPr lang="en-IN" b="1" dirty="0" smtClean="0">
                <a:latin typeface="Arial" pitchFamily="34" charset="0"/>
                <a:cs typeface="Arial" pitchFamily="34" charset="0"/>
              </a:rPr>
              <a:t>Tryptophan </a:t>
            </a:r>
            <a:r>
              <a:rPr lang="en-IN" b="1" dirty="0">
                <a:latin typeface="Arial" pitchFamily="34" charset="0"/>
                <a:cs typeface="Arial" pitchFamily="34" charset="0"/>
              </a:rPr>
              <a:t>synthesis is complex and involves 5 steps from </a:t>
            </a:r>
            <a:r>
              <a:rPr lang="en-IN" b="1" dirty="0" err="1">
                <a:latin typeface="Arial" pitchFamily="34" charset="0"/>
                <a:cs typeface="Arial" pitchFamily="34" charset="0"/>
              </a:rPr>
              <a:t>chorismate</a:t>
            </a:r>
            <a:r>
              <a:rPr lang="en-IN" b="1" dirty="0">
                <a:latin typeface="Arial" pitchFamily="34" charset="0"/>
                <a:cs typeface="Arial" pitchFamily="34" charset="0"/>
              </a:rPr>
              <a:t>. </a:t>
            </a:r>
            <a:endParaRPr lang="en-IN" b="1" dirty="0" smtClean="0">
              <a:latin typeface="Arial" pitchFamily="34" charset="0"/>
              <a:cs typeface="Arial" pitchFamily="34" charset="0"/>
            </a:endParaRPr>
          </a:p>
          <a:p>
            <a:pPr algn="just"/>
            <a:endParaRPr lang="en-IN" b="1" dirty="0" smtClean="0">
              <a:latin typeface="Arial" pitchFamily="34" charset="0"/>
              <a:cs typeface="Arial" pitchFamily="34" charset="0"/>
            </a:endParaRPr>
          </a:p>
          <a:p>
            <a:pPr algn="just"/>
            <a:r>
              <a:rPr lang="en-IN" b="1" dirty="0" smtClean="0">
                <a:latin typeface="Arial" pitchFamily="34" charset="0"/>
                <a:cs typeface="Arial" pitchFamily="34" charset="0"/>
              </a:rPr>
              <a:t>Glutamate </a:t>
            </a:r>
            <a:r>
              <a:rPr lang="en-IN" b="1" dirty="0">
                <a:latin typeface="Arial" pitchFamily="34" charset="0"/>
                <a:cs typeface="Arial" pitchFamily="34" charset="0"/>
              </a:rPr>
              <a:t>donates an amine group in the first step of the pathway and pyruvate is lost from </a:t>
            </a:r>
            <a:r>
              <a:rPr lang="en-IN" b="1" dirty="0" err="1">
                <a:latin typeface="Arial" pitchFamily="34" charset="0"/>
                <a:cs typeface="Arial" pitchFamily="34" charset="0"/>
              </a:rPr>
              <a:t>chorismate</a:t>
            </a:r>
            <a:r>
              <a:rPr lang="en-IN" b="1" dirty="0">
                <a:latin typeface="Arial" pitchFamily="34" charset="0"/>
                <a:cs typeface="Arial" pitchFamily="34" charset="0"/>
              </a:rPr>
              <a:t>. </a:t>
            </a:r>
            <a:endParaRPr lang="en-IN" b="1" dirty="0" smtClean="0">
              <a:latin typeface="Arial" pitchFamily="34" charset="0"/>
              <a:cs typeface="Arial" pitchFamily="34" charset="0"/>
            </a:endParaRPr>
          </a:p>
          <a:p>
            <a:pPr algn="just"/>
            <a:endParaRPr lang="en-IN" b="1" dirty="0" smtClean="0">
              <a:latin typeface="Arial" pitchFamily="34" charset="0"/>
              <a:cs typeface="Arial" pitchFamily="34" charset="0"/>
            </a:endParaRPr>
          </a:p>
          <a:p>
            <a:pPr algn="just"/>
            <a:r>
              <a:rPr lang="en-IN" b="1" dirty="0" smtClean="0">
                <a:latin typeface="Arial" pitchFamily="34" charset="0"/>
                <a:cs typeface="Arial" pitchFamily="34" charset="0"/>
              </a:rPr>
              <a:t>In </a:t>
            </a:r>
            <a:r>
              <a:rPr lang="en-IN" b="1" dirty="0">
                <a:latin typeface="Arial" pitchFamily="34" charset="0"/>
                <a:cs typeface="Arial" pitchFamily="34" charset="0"/>
              </a:rPr>
              <a:t>the next threes steps a ribose sugar is added, this eventually contributes to the 5 membered ring of tryptophan. </a:t>
            </a:r>
            <a:endParaRPr lang="en-IN" b="1" dirty="0" smtClean="0">
              <a:latin typeface="Arial" pitchFamily="34" charset="0"/>
              <a:cs typeface="Arial" pitchFamily="34" charset="0"/>
            </a:endParaRPr>
          </a:p>
          <a:p>
            <a:pPr algn="just"/>
            <a:endParaRPr lang="en-IN" b="1" dirty="0" smtClean="0">
              <a:latin typeface="Arial" pitchFamily="34" charset="0"/>
              <a:cs typeface="Arial" pitchFamily="34" charset="0"/>
            </a:endParaRPr>
          </a:p>
          <a:p>
            <a:pPr algn="just"/>
            <a:r>
              <a:rPr lang="en-IN" b="1" dirty="0" smtClean="0">
                <a:latin typeface="Arial" pitchFamily="34" charset="0"/>
                <a:cs typeface="Arial" pitchFamily="34" charset="0"/>
              </a:rPr>
              <a:t>Energy </a:t>
            </a:r>
            <a:r>
              <a:rPr lang="en-IN" b="1" dirty="0">
                <a:latin typeface="Arial" pitchFamily="34" charset="0"/>
                <a:cs typeface="Arial" pitchFamily="34" charset="0"/>
              </a:rPr>
              <a:t>is contributed to the process in the form of hydrolysis of pyrophosphate. </a:t>
            </a:r>
            <a:endParaRPr lang="en-IN" b="1" dirty="0" smtClean="0">
              <a:latin typeface="Arial" pitchFamily="34" charset="0"/>
              <a:cs typeface="Arial" pitchFamily="34" charset="0"/>
            </a:endParaRPr>
          </a:p>
          <a:p>
            <a:pPr algn="just"/>
            <a:endParaRPr lang="en-IN" b="1" dirty="0" smtClean="0">
              <a:latin typeface="Arial" pitchFamily="34" charset="0"/>
              <a:cs typeface="Arial" pitchFamily="34" charset="0"/>
            </a:endParaRPr>
          </a:p>
          <a:p>
            <a:pPr algn="just"/>
            <a:r>
              <a:rPr lang="en-IN" b="1" dirty="0" smtClean="0">
                <a:latin typeface="Arial" pitchFamily="34" charset="0"/>
                <a:cs typeface="Arial" pitchFamily="34" charset="0"/>
              </a:rPr>
              <a:t>This </a:t>
            </a:r>
            <a:r>
              <a:rPr lang="en-IN" b="1" dirty="0">
                <a:latin typeface="Arial" pitchFamily="34" charset="0"/>
                <a:cs typeface="Arial" pitchFamily="34" charset="0"/>
              </a:rPr>
              <a:t>hydrolysis helps drive the addition of the ribose sugar in the second step of the reaction. </a:t>
            </a:r>
            <a:endParaRPr lang="en-IN" b="1" dirty="0" smtClean="0">
              <a:latin typeface="Arial" pitchFamily="34" charset="0"/>
              <a:cs typeface="Arial" pitchFamily="34" charset="0"/>
            </a:endParaRPr>
          </a:p>
          <a:p>
            <a:pPr algn="just"/>
            <a:endParaRPr lang="en-IN" b="1" dirty="0" smtClean="0">
              <a:latin typeface="Arial" pitchFamily="34" charset="0"/>
              <a:cs typeface="Arial" pitchFamily="34" charset="0"/>
            </a:endParaRPr>
          </a:p>
          <a:p>
            <a:pPr algn="just"/>
            <a:r>
              <a:rPr lang="en-IN" b="1" dirty="0" smtClean="0">
                <a:latin typeface="Arial" pitchFamily="34" charset="0"/>
                <a:cs typeface="Arial" pitchFamily="34" charset="0"/>
              </a:rPr>
              <a:t>In </a:t>
            </a:r>
            <a:r>
              <a:rPr lang="en-IN" b="1" dirty="0">
                <a:latin typeface="Arial" pitchFamily="34" charset="0"/>
                <a:cs typeface="Arial" pitchFamily="34" charset="0"/>
              </a:rPr>
              <a:t>the last step of the pathway serine serves as the donor of the a carbon amino group of tryptophan.</a:t>
            </a:r>
            <a:endParaRPr lang="en-GB" b="1" dirty="0">
              <a:latin typeface="Arial" pitchFamily="34" charset="0"/>
              <a:cs typeface="Arial" pitchFamily="34" charset="0"/>
            </a:endParaRPr>
          </a:p>
        </p:txBody>
      </p:sp>
    </p:spTree>
    <p:extLst>
      <p:ext uri="{BB962C8B-B14F-4D97-AF65-F5344CB8AC3E}">
        <p14:creationId xmlns:p14="http://schemas.microsoft.com/office/powerpoint/2010/main" val="2682787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a:p>
        </p:txBody>
      </p:sp>
      <p:pic>
        <p:nvPicPr>
          <p:cNvPr id="4104" name="Picture 8" descr="The biochemical pathway of tryptophan biosynthesis. The genetic nomenclature for the seven genes that encode the enzymes is that for Bacillus subtilis. PR-Anth, N-(5'-phosphoribosyl)-anthranilate; CdRP, 1-(o-carboxy-phenylamino)-1-deoxyribulose-5-phosphate; InGP, indole 3-glycerol phosphate. trpE encodes the large aminase subunit of anthranilate synthase; trpG encodes for small glutamine binding subunit of anthranilate synthase and catalyzes the glutaminase reaction; trpD encodes anthranilate-phosphoribosyl transferase; trpF encodes phosphoribosyl-anthranilate isomerase; trpC encodes indoleglycerol phosphate synthase; trpA, the a subunit of tryptophan synthase which converts InGP to indole; trpB encodes the b subunit of tryptophan synthase and converts indole and serine to tryptophan and glyceraldehydes-3-phosph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65" y="1069435"/>
            <a:ext cx="7854135" cy="561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822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 y="2348159"/>
            <a:ext cx="9052560" cy="3030044"/>
          </a:xfrm>
        </p:spPr>
      </p:pic>
    </p:spTree>
    <p:extLst>
      <p:ext uri="{BB962C8B-B14F-4D97-AF65-F5344CB8AC3E}">
        <p14:creationId xmlns:p14="http://schemas.microsoft.com/office/powerpoint/2010/main" val="2013643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C00000"/>
                </a:solidFill>
                <a:latin typeface="Arial" pitchFamily="34" charset="0"/>
                <a:cs typeface="Arial" pitchFamily="34" charset="0"/>
              </a:rPr>
              <a:t>Biosynthesis of Phenylalanine and Tyrosine</a:t>
            </a:r>
            <a:endParaRPr lang="en-GB" sz="3200" b="1"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p:spPr>
        <p:txBody>
          <a:bodyPr>
            <a:normAutofit/>
          </a:bodyPr>
          <a:lstStyle/>
          <a:p>
            <a:pPr algn="just"/>
            <a:r>
              <a:rPr lang="en-GB" b="1" dirty="0" smtClean="0">
                <a:solidFill>
                  <a:srgbClr val="0070C0"/>
                </a:solidFill>
                <a:latin typeface="Arial" pitchFamily="34" charset="0"/>
                <a:cs typeface="Arial" pitchFamily="34" charset="0"/>
              </a:rPr>
              <a:t>Phenylalanine</a:t>
            </a:r>
          </a:p>
          <a:p>
            <a:pPr lvl="1" algn="just"/>
            <a:r>
              <a:rPr lang="en-IN" b="1" dirty="0" err="1">
                <a:latin typeface="Arial" pitchFamily="34" charset="0"/>
                <a:cs typeface="Arial" pitchFamily="34" charset="0"/>
              </a:rPr>
              <a:t>Chorismate</a:t>
            </a:r>
            <a:r>
              <a:rPr lang="en-IN" b="1" dirty="0">
                <a:latin typeface="Arial" pitchFamily="34" charset="0"/>
                <a:cs typeface="Arial" pitchFamily="34" charset="0"/>
              </a:rPr>
              <a:t> is converted to </a:t>
            </a:r>
            <a:r>
              <a:rPr lang="en-IN" b="1" dirty="0" err="1">
                <a:latin typeface="Arial" pitchFamily="34" charset="0"/>
                <a:cs typeface="Arial" pitchFamily="34" charset="0"/>
              </a:rPr>
              <a:t>phenylpyruvate</a:t>
            </a:r>
            <a:r>
              <a:rPr lang="en-IN" b="1" dirty="0">
                <a:latin typeface="Arial" pitchFamily="34" charset="0"/>
                <a:cs typeface="Arial" pitchFamily="34" charset="0"/>
              </a:rPr>
              <a:t> in two steps and phenylalanine is synthesized by a transamination reaction with glutamate</a:t>
            </a:r>
            <a:r>
              <a:rPr lang="en-IN" b="1" dirty="0" smtClean="0">
                <a:latin typeface="Arial" pitchFamily="34" charset="0"/>
                <a:cs typeface="Arial" pitchFamily="34" charset="0"/>
              </a:rPr>
              <a:t>.</a:t>
            </a:r>
          </a:p>
          <a:p>
            <a:pPr marL="457200" lvl="1" indent="0" algn="just">
              <a:buNone/>
            </a:pPr>
            <a:r>
              <a:rPr lang="en-IN" b="1" dirty="0" smtClean="0">
                <a:latin typeface="Arial" pitchFamily="34" charset="0"/>
                <a:cs typeface="Arial" pitchFamily="34" charset="0"/>
              </a:rPr>
              <a:t> </a:t>
            </a:r>
            <a:endParaRPr lang="en-IN" b="1" dirty="0">
              <a:latin typeface="Arial" pitchFamily="34" charset="0"/>
              <a:cs typeface="Arial" pitchFamily="34" charset="0"/>
            </a:endParaRPr>
          </a:p>
          <a:p>
            <a:pPr lvl="1" algn="just"/>
            <a:r>
              <a:rPr lang="en-IN" b="1" dirty="0">
                <a:latin typeface="Arial" pitchFamily="34" charset="0"/>
                <a:cs typeface="Arial" pitchFamily="34" charset="0"/>
              </a:rPr>
              <a:t>No energy is require to run these </a:t>
            </a:r>
            <a:r>
              <a:rPr lang="en-IN" b="1" dirty="0" smtClean="0">
                <a:latin typeface="Arial" pitchFamily="34" charset="0"/>
                <a:cs typeface="Arial" pitchFamily="34" charset="0"/>
              </a:rPr>
              <a:t>reactions</a:t>
            </a:r>
          </a:p>
          <a:p>
            <a:pPr lvl="1" algn="just"/>
            <a:endParaRPr lang="en-GB" b="1" dirty="0">
              <a:latin typeface="Arial" pitchFamily="34" charset="0"/>
              <a:cs typeface="Arial" pitchFamily="34" charset="0"/>
            </a:endParaRPr>
          </a:p>
          <a:p>
            <a:pPr algn="just"/>
            <a:endParaRPr lang="en-GB" b="1" dirty="0" smtClean="0">
              <a:latin typeface="Arial" pitchFamily="34" charset="0"/>
              <a:cs typeface="Arial" pitchFamily="34" charset="0"/>
            </a:endParaRPr>
          </a:p>
        </p:txBody>
      </p:sp>
    </p:spTree>
    <p:extLst>
      <p:ext uri="{BB962C8B-B14F-4D97-AF65-F5344CB8AC3E}">
        <p14:creationId xmlns:p14="http://schemas.microsoft.com/office/powerpoint/2010/main" val="270776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38800"/>
          </a:xfrm>
        </p:spPr>
        <p:txBody>
          <a:bodyPr>
            <a:normAutofit lnSpcReduction="10000"/>
          </a:bodyPr>
          <a:lstStyle/>
          <a:p>
            <a:pPr algn="just"/>
            <a:r>
              <a:rPr lang="en-GB" b="1" dirty="0">
                <a:solidFill>
                  <a:srgbClr val="0070C0"/>
                </a:solidFill>
                <a:latin typeface="Arial" pitchFamily="34" charset="0"/>
                <a:cs typeface="Arial" pitchFamily="34" charset="0"/>
              </a:rPr>
              <a:t>Tyrosine</a:t>
            </a:r>
          </a:p>
          <a:p>
            <a:pPr lvl="1" algn="just"/>
            <a:r>
              <a:rPr lang="en-IN" b="1" dirty="0">
                <a:latin typeface="Arial" pitchFamily="34" charset="0"/>
                <a:cs typeface="Arial" pitchFamily="34" charset="0"/>
              </a:rPr>
              <a:t>The synthesis of tyrosine is very similar to the synthesis of phenylalanine, but the reactions are carried out by different enzymes under different regulatory control. </a:t>
            </a:r>
            <a:endParaRPr lang="en-IN" b="1" dirty="0" smtClean="0">
              <a:latin typeface="Arial" pitchFamily="34" charset="0"/>
              <a:cs typeface="Arial" pitchFamily="34" charset="0"/>
            </a:endParaRPr>
          </a:p>
          <a:p>
            <a:pPr lvl="1" algn="just"/>
            <a:endParaRPr lang="en-IN" b="1" dirty="0">
              <a:latin typeface="Arial" pitchFamily="34" charset="0"/>
              <a:cs typeface="Arial" pitchFamily="34" charset="0"/>
            </a:endParaRPr>
          </a:p>
          <a:p>
            <a:pPr lvl="1" algn="just"/>
            <a:r>
              <a:rPr lang="en-IN" b="1" dirty="0">
                <a:latin typeface="Arial" pitchFamily="34" charset="0"/>
                <a:cs typeface="Arial" pitchFamily="34" charset="0"/>
              </a:rPr>
              <a:t>NADH is created in the formation of 4-hydroxyphenylpyruvate. </a:t>
            </a:r>
            <a:endParaRPr lang="en-IN" b="1" dirty="0" smtClean="0">
              <a:latin typeface="Arial" pitchFamily="34" charset="0"/>
              <a:cs typeface="Arial" pitchFamily="34" charset="0"/>
            </a:endParaRPr>
          </a:p>
          <a:p>
            <a:pPr lvl="1" algn="just"/>
            <a:endParaRPr lang="en-IN" b="1" dirty="0">
              <a:latin typeface="Arial" pitchFamily="34" charset="0"/>
              <a:cs typeface="Arial" pitchFamily="34" charset="0"/>
            </a:endParaRPr>
          </a:p>
          <a:p>
            <a:pPr lvl="1" algn="just"/>
            <a:r>
              <a:rPr lang="en-IN" b="1" dirty="0">
                <a:latin typeface="Arial" pitchFamily="34" charset="0"/>
                <a:cs typeface="Arial" pitchFamily="34" charset="0"/>
              </a:rPr>
              <a:t>Tyrosine is made by a similar transamination reaction as that seen in phenylalanine synthesis.</a:t>
            </a:r>
            <a:endParaRPr lang="en-GB" b="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val="2988331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084" y="304800"/>
            <a:ext cx="7163830" cy="628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904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237" y="1092015"/>
            <a:ext cx="7293525" cy="568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955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C00000"/>
                </a:solidFill>
                <a:latin typeface="Arial" pitchFamily="34" charset="0"/>
                <a:cs typeface="Arial" pitchFamily="34" charset="0"/>
              </a:rPr>
              <a:t>Metabolic relationship of Amino Acids</a:t>
            </a:r>
            <a:endParaRPr lang="en-GB" sz="3200" b="1" dirty="0">
              <a:solidFill>
                <a:srgbClr val="C00000"/>
              </a:solidFill>
              <a:latin typeface="Arial" pitchFamily="34" charset="0"/>
              <a:cs typeface="Arial" pitchFamily="34" charset="0"/>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48" y="1651208"/>
            <a:ext cx="8478397" cy="482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841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GB" sz="3200" b="1" dirty="0" smtClean="0">
                <a:solidFill>
                  <a:srgbClr val="C00000"/>
                </a:solidFill>
                <a:latin typeface="Arial" pitchFamily="34" charset="0"/>
                <a:cs typeface="Arial" pitchFamily="34" charset="0"/>
              </a:rPr>
              <a:t>Biosynthesis of </a:t>
            </a:r>
            <a:r>
              <a:rPr lang="en-GB" sz="3200" b="1" dirty="0" err="1" smtClean="0">
                <a:solidFill>
                  <a:srgbClr val="C00000"/>
                </a:solidFill>
                <a:latin typeface="Arial" pitchFamily="34" charset="0"/>
                <a:cs typeface="Arial" pitchFamily="34" charset="0"/>
              </a:rPr>
              <a:t>Histidine</a:t>
            </a:r>
            <a:endParaRPr lang="en-GB" sz="3200" b="1"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457200" y="990600"/>
            <a:ext cx="8229600" cy="5638800"/>
          </a:xfrm>
        </p:spPr>
        <p:txBody>
          <a:bodyPr>
            <a:normAutofit fontScale="70000" lnSpcReduction="20000"/>
          </a:bodyPr>
          <a:lstStyle/>
          <a:p>
            <a:pPr algn="just"/>
            <a:r>
              <a:rPr lang="en-IN" b="1" dirty="0">
                <a:latin typeface="Arial" pitchFamily="34" charset="0"/>
                <a:cs typeface="Arial" pitchFamily="34" charset="0"/>
              </a:rPr>
              <a:t>The synthesis of </a:t>
            </a:r>
            <a:r>
              <a:rPr lang="en-IN" b="1" dirty="0" err="1">
                <a:latin typeface="Arial" pitchFamily="34" charset="0"/>
                <a:cs typeface="Arial" pitchFamily="34" charset="0"/>
              </a:rPr>
              <a:t>histidine</a:t>
            </a:r>
            <a:r>
              <a:rPr lang="en-IN" b="1" dirty="0">
                <a:latin typeface="Arial" pitchFamily="34" charset="0"/>
                <a:cs typeface="Arial" pitchFamily="34" charset="0"/>
              </a:rPr>
              <a:t> is long and complex and its pathway is intertwined with nucleic acid biosynthesis (specifically purine). </a:t>
            </a:r>
            <a:endParaRPr lang="en-IN" b="1" dirty="0" smtClean="0">
              <a:latin typeface="Arial" pitchFamily="34" charset="0"/>
              <a:cs typeface="Arial" pitchFamily="34" charset="0"/>
            </a:endParaRPr>
          </a:p>
          <a:p>
            <a:pPr algn="just"/>
            <a:endParaRPr lang="en-IN" b="1" dirty="0" smtClean="0">
              <a:latin typeface="Arial" pitchFamily="34" charset="0"/>
              <a:cs typeface="Arial" pitchFamily="34" charset="0"/>
            </a:endParaRPr>
          </a:p>
          <a:p>
            <a:pPr algn="just"/>
            <a:r>
              <a:rPr lang="en-IN" b="1" dirty="0" smtClean="0">
                <a:latin typeface="Arial" pitchFamily="34" charset="0"/>
                <a:cs typeface="Arial" pitchFamily="34" charset="0"/>
              </a:rPr>
              <a:t>The </a:t>
            </a:r>
            <a:r>
              <a:rPr lang="en-IN" b="1" dirty="0">
                <a:latin typeface="Arial" pitchFamily="34" charset="0"/>
                <a:cs typeface="Arial" pitchFamily="34" charset="0"/>
              </a:rPr>
              <a:t>pathway seems to be universal in all organisms able to synthesize </a:t>
            </a:r>
            <a:r>
              <a:rPr lang="en-IN" b="1" dirty="0" err="1">
                <a:latin typeface="Arial" pitchFamily="34" charset="0"/>
                <a:cs typeface="Arial" pitchFamily="34" charset="0"/>
              </a:rPr>
              <a:t>histidine</a:t>
            </a:r>
            <a:r>
              <a:rPr lang="en-IN" b="1" dirty="0">
                <a:latin typeface="Arial" pitchFamily="34" charset="0"/>
                <a:cs typeface="Arial" pitchFamily="34" charset="0"/>
              </a:rPr>
              <a:t>. </a:t>
            </a:r>
            <a:endParaRPr lang="en-IN" b="1" dirty="0" smtClean="0">
              <a:latin typeface="Arial" pitchFamily="34" charset="0"/>
              <a:cs typeface="Arial" pitchFamily="34" charset="0"/>
            </a:endParaRPr>
          </a:p>
          <a:p>
            <a:pPr algn="just"/>
            <a:endParaRPr lang="en-IN" b="1" dirty="0" smtClean="0">
              <a:latin typeface="Arial" pitchFamily="34" charset="0"/>
              <a:cs typeface="Arial" pitchFamily="34" charset="0"/>
            </a:endParaRPr>
          </a:p>
          <a:p>
            <a:pPr algn="just"/>
            <a:r>
              <a:rPr lang="en-IN" b="1" dirty="0" smtClean="0">
                <a:latin typeface="Arial" pitchFamily="34" charset="0"/>
                <a:cs typeface="Arial" pitchFamily="34" charset="0"/>
              </a:rPr>
              <a:t>The </a:t>
            </a:r>
            <a:r>
              <a:rPr lang="en-IN" b="1" dirty="0">
                <a:latin typeface="Arial" pitchFamily="34" charset="0"/>
                <a:cs typeface="Arial" pitchFamily="34" charset="0"/>
              </a:rPr>
              <a:t>first five steps of the pathway take ribose from </a:t>
            </a:r>
            <a:r>
              <a:rPr lang="en-IN" b="1" dirty="0" err="1">
                <a:latin typeface="Arial" pitchFamily="34" charset="0"/>
                <a:cs typeface="Arial" pitchFamily="34" charset="0"/>
              </a:rPr>
              <a:t>phosphoribosyl</a:t>
            </a:r>
            <a:r>
              <a:rPr lang="en-IN" b="1" dirty="0">
                <a:latin typeface="Arial" pitchFamily="34" charset="0"/>
                <a:cs typeface="Arial" pitchFamily="34" charset="0"/>
              </a:rPr>
              <a:t> pyrophosphate (PRPP) and transform it into </a:t>
            </a:r>
            <a:r>
              <a:rPr lang="en-IN" b="1" dirty="0" err="1" smtClean="0">
                <a:latin typeface="Arial" pitchFamily="34" charset="0"/>
                <a:cs typeface="Arial" pitchFamily="34" charset="0"/>
              </a:rPr>
              <a:t>Imadiazole</a:t>
            </a:r>
            <a:r>
              <a:rPr lang="en-IN" b="1" dirty="0" smtClean="0">
                <a:latin typeface="Arial" pitchFamily="34" charset="0"/>
                <a:cs typeface="Arial" pitchFamily="34" charset="0"/>
              </a:rPr>
              <a:t> glycerol </a:t>
            </a:r>
            <a:r>
              <a:rPr lang="en-IN" b="1" dirty="0">
                <a:latin typeface="Arial" pitchFamily="34" charset="0"/>
                <a:cs typeface="Arial" pitchFamily="34" charset="0"/>
              </a:rPr>
              <a:t>phosphate. </a:t>
            </a:r>
            <a:endParaRPr lang="en-IN" b="1" dirty="0" smtClean="0">
              <a:latin typeface="Arial" pitchFamily="34" charset="0"/>
              <a:cs typeface="Arial" pitchFamily="34" charset="0"/>
            </a:endParaRPr>
          </a:p>
          <a:p>
            <a:pPr algn="just"/>
            <a:endParaRPr lang="en-IN" b="1" dirty="0" smtClean="0">
              <a:latin typeface="Arial" pitchFamily="34" charset="0"/>
              <a:cs typeface="Arial" pitchFamily="34" charset="0"/>
            </a:endParaRPr>
          </a:p>
          <a:p>
            <a:pPr algn="just"/>
            <a:r>
              <a:rPr lang="en-IN" b="1" dirty="0" smtClean="0">
                <a:latin typeface="Arial" pitchFamily="34" charset="0"/>
                <a:cs typeface="Arial" pitchFamily="34" charset="0"/>
              </a:rPr>
              <a:t>Once </a:t>
            </a:r>
            <a:r>
              <a:rPr lang="en-IN" b="1" dirty="0">
                <a:latin typeface="Arial" pitchFamily="34" charset="0"/>
                <a:cs typeface="Arial" pitchFamily="34" charset="0"/>
              </a:rPr>
              <a:t>the </a:t>
            </a:r>
            <a:r>
              <a:rPr lang="en-IN" b="1" dirty="0" err="1">
                <a:latin typeface="Arial" pitchFamily="34" charset="0"/>
                <a:cs typeface="Arial" pitchFamily="34" charset="0"/>
              </a:rPr>
              <a:t>imadiazole</a:t>
            </a:r>
            <a:r>
              <a:rPr lang="en-IN" b="1" dirty="0">
                <a:latin typeface="Arial" pitchFamily="34" charset="0"/>
                <a:cs typeface="Arial" pitchFamily="34" charset="0"/>
              </a:rPr>
              <a:t> ring is formed, glutamate donates the a-amino group and the newly formed amine is oxidized to </a:t>
            </a:r>
            <a:r>
              <a:rPr lang="en-IN" b="1" dirty="0" err="1">
                <a:latin typeface="Arial" pitchFamily="34" charset="0"/>
                <a:cs typeface="Arial" pitchFamily="34" charset="0"/>
              </a:rPr>
              <a:t>histidine</a:t>
            </a:r>
            <a:r>
              <a:rPr lang="en-IN" b="1" dirty="0">
                <a:latin typeface="Arial" pitchFamily="34" charset="0"/>
                <a:cs typeface="Arial" pitchFamily="34" charset="0"/>
              </a:rPr>
              <a:t> in the last step of the pathway. </a:t>
            </a:r>
            <a:endParaRPr lang="en-IN" b="1" dirty="0" smtClean="0">
              <a:latin typeface="Arial" pitchFamily="34" charset="0"/>
              <a:cs typeface="Arial" pitchFamily="34" charset="0"/>
            </a:endParaRPr>
          </a:p>
          <a:p>
            <a:pPr algn="just"/>
            <a:endParaRPr lang="en-IN" b="1" dirty="0" smtClean="0">
              <a:latin typeface="Arial" pitchFamily="34" charset="0"/>
              <a:cs typeface="Arial" pitchFamily="34" charset="0"/>
            </a:endParaRPr>
          </a:p>
          <a:p>
            <a:pPr algn="just"/>
            <a:r>
              <a:rPr lang="en-IN" b="1" dirty="0" smtClean="0">
                <a:latin typeface="Arial" pitchFamily="34" charset="0"/>
                <a:cs typeface="Arial" pitchFamily="34" charset="0"/>
              </a:rPr>
              <a:t>Energy </a:t>
            </a:r>
            <a:r>
              <a:rPr lang="en-IN" b="1" dirty="0">
                <a:latin typeface="Arial" pitchFamily="34" charset="0"/>
                <a:cs typeface="Arial" pitchFamily="34" charset="0"/>
              </a:rPr>
              <a:t>is required in the form of ATP </a:t>
            </a:r>
            <a:r>
              <a:rPr lang="en-IN" b="1" dirty="0" smtClean="0">
                <a:latin typeface="Arial" pitchFamily="34" charset="0"/>
                <a:cs typeface="Arial" pitchFamily="34" charset="0"/>
              </a:rPr>
              <a:t>and </a:t>
            </a:r>
            <a:r>
              <a:rPr lang="en-IN" b="1" dirty="0">
                <a:latin typeface="Arial" pitchFamily="34" charset="0"/>
                <a:cs typeface="Arial" pitchFamily="34" charset="0"/>
              </a:rPr>
              <a:t>pyrophosphate which is lost from </a:t>
            </a:r>
            <a:r>
              <a:rPr lang="en-IN" b="1" dirty="0" err="1">
                <a:latin typeface="Arial" pitchFamily="34" charset="0"/>
                <a:cs typeface="Arial" pitchFamily="34" charset="0"/>
              </a:rPr>
              <a:t>phosphoribosyl</a:t>
            </a:r>
            <a:r>
              <a:rPr lang="en-IN" b="1" dirty="0">
                <a:latin typeface="Arial" pitchFamily="34" charset="0"/>
                <a:cs typeface="Arial" pitchFamily="34" charset="0"/>
              </a:rPr>
              <a:t> pyrophosphate and ATP help drive the reaction.</a:t>
            </a:r>
            <a:endParaRPr lang="en-GB" b="1" dirty="0">
              <a:latin typeface="Arial" pitchFamily="34" charset="0"/>
              <a:cs typeface="Arial" pitchFamily="34" charset="0"/>
            </a:endParaRPr>
          </a:p>
        </p:txBody>
      </p:sp>
    </p:spTree>
    <p:extLst>
      <p:ext uri="{BB962C8B-B14F-4D97-AF65-F5344CB8AC3E}">
        <p14:creationId xmlns:p14="http://schemas.microsoft.com/office/powerpoint/2010/main" val="3597585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5"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7568" y="851153"/>
            <a:ext cx="4448862" cy="602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239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C00000"/>
                </a:solidFill>
              </a:rPr>
              <a:t>Biosynthesis of Amino Acids</a:t>
            </a:r>
            <a:endParaRPr lang="en-GB" sz="3200" b="1" dirty="0">
              <a:solidFill>
                <a:srgbClr val="C00000"/>
              </a:solidFill>
            </a:endParaRPr>
          </a:p>
        </p:txBody>
      </p:sp>
      <p:sp>
        <p:nvSpPr>
          <p:cNvPr id="3" name="Content Placeholder 2"/>
          <p:cNvSpPr>
            <a:spLocks noGrp="1"/>
          </p:cNvSpPr>
          <p:nvPr>
            <p:ph idx="1"/>
          </p:nvPr>
        </p:nvSpPr>
        <p:spPr>
          <a:xfrm>
            <a:off x="457200" y="1752600"/>
            <a:ext cx="8229600" cy="3886200"/>
          </a:xfrm>
        </p:spPr>
        <p:txBody>
          <a:bodyPr>
            <a:normAutofit/>
          </a:bodyPr>
          <a:lstStyle/>
          <a:p>
            <a:pPr algn="just"/>
            <a:r>
              <a:rPr lang="en-IN" sz="2800" b="1" dirty="0">
                <a:latin typeface="Arial" pitchFamily="34" charset="0"/>
                <a:cs typeface="Arial" pitchFamily="34" charset="0"/>
              </a:rPr>
              <a:t>The carbon skeletons of many amino acids may be derived from metabolites in central pathways, allowing the biosynthesis of some, but not all, the amino acids in humans</a:t>
            </a:r>
            <a:r>
              <a:rPr lang="en-IN" sz="2800" b="1" dirty="0" smtClean="0">
                <a:latin typeface="Arial" pitchFamily="34" charset="0"/>
                <a:cs typeface="Arial" pitchFamily="34" charset="0"/>
              </a:rPr>
              <a:t>.</a:t>
            </a:r>
          </a:p>
          <a:p>
            <a:pPr marL="0" indent="0" algn="just">
              <a:buNone/>
            </a:pPr>
            <a:r>
              <a:rPr lang="en-IN" sz="2800" b="1" dirty="0" smtClean="0">
                <a:latin typeface="Arial" pitchFamily="34" charset="0"/>
                <a:cs typeface="Arial" pitchFamily="34" charset="0"/>
              </a:rPr>
              <a:t> </a:t>
            </a:r>
          </a:p>
          <a:p>
            <a:pPr algn="just"/>
            <a:r>
              <a:rPr lang="en-IN" sz="2800" b="1" dirty="0" smtClean="0">
                <a:latin typeface="Arial" pitchFamily="34" charset="0"/>
                <a:cs typeface="Arial" pitchFamily="34" charset="0"/>
              </a:rPr>
              <a:t>Amino </a:t>
            </a:r>
            <a:r>
              <a:rPr lang="en-IN" sz="2800" b="1" dirty="0">
                <a:latin typeface="Arial" pitchFamily="34" charset="0"/>
                <a:cs typeface="Arial" pitchFamily="34" charset="0"/>
              </a:rPr>
              <a:t>acids that can be synthesized in this way are therefore not required in the diet (nonessential amino </a:t>
            </a:r>
            <a:r>
              <a:rPr lang="en-IN" sz="2800" b="1" dirty="0" smtClean="0">
                <a:latin typeface="Arial" pitchFamily="34" charset="0"/>
                <a:cs typeface="Arial" pitchFamily="34" charset="0"/>
              </a:rPr>
              <a:t>acids)</a:t>
            </a:r>
          </a:p>
        </p:txBody>
      </p:sp>
    </p:spTree>
    <p:extLst>
      <p:ext uri="{BB962C8B-B14F-4D97-AF65-F5344CB8AC3E}">
        <p14:creationId xmlns:p14="http://schemas.microsoft.com/office/powerpoint/2010/main" val="841485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53000"/>
          </a:xfrm>
        </p:spPr>
        <p:txBody>
          <a:bodyPr>
            <a:noAutofit/>
          </a:bodyPr>
          <a:lstStyle/>
          <a:p>
            <a:pPr algn="just"/>
            <a:r>
              <a:rPr lang="en-IN" sz="2800" b="1" dirty="0">
                <a:latin typeface="Arial" pitchFamily="34" charset="0"/>
                <a:cs typeface="Arial" pitchFamily="34" charset="0"/>
              </a:rPr>
              <a:t>The amino acids having carbon skeletons that cannot be derived from normal human metabolism must be supplied in the diet (essential amino acids</a:t>
            </a:r>
            <a:r>
              <a:rPr lang="en-IN" sz="2800" b="1" dirty="0" smtClean="0">
                <a:latin typeface="Arial" pitchFamily="34" charset="0"/>
                <a:cs typeface="Arial" pitchFamily="34" charset="0"/>
              </a:rPr>
              <a:t>)</a:t>
            </a:r>
          </a:p>
          <a:p>
            <a:pPr algn="just"/>
            <a:endParaRPr lang="en-IN" sz="2800" b="1" dirty="0">
              <a:latin typeface="Arial" pitchFamily="34" charset="0"/>
              <a:cs typeface="Arial" pitchFamily="34" charset="0"/>
            </a:endParaRPr>
          </a:p>
          <a:p>
            <a:pPr algn="just"/>
            <a:r>
              <a:rPr lang="en-IN" sz="2800" b="1" dirty="0">
                <a:latin typeface="Arial" pitchFamily="34" charset="0"/>
                <a:cs typeface="Arial" pitchFamily="34" charset="0"/>
              </a:rPr>
              <a:t>For the biosynthesis of non-essential amino acids, amino groups must be added to the appropriate carbon </a:t>
            </a:r>
            <a:r>
              <a:rPr lang="en-IN" sz="2800" b="1" dirty="0" smtClean="0">
                <a:latin typeface="Arial" pitchFamily="34" charset="0"/>
                <a:cs typeface="Arial" pitchFamily="34" charset="0"/>
              </a:rPr>
              <a:t>skeletons</a:t>
            </a:r>
          </a:p>
          <a:p>
            <a:pPr algn="just"/>
            <a:endParaRPr lang="en-IN" sz="2800" b="1" dirty="0">
              <a:latin typeface="Arial" pitchFamily="34" charset="0"/>
              <a:cs typeface="Arial" pitchFamily="34" charset="0"/>
            </a:endParaRPr>
          </a:p>
          <a:p>
            <a:pPr algn="just"/>
            <a:r>
              <a:rPr lang="en-IN" sz="2800" b="1" dirty="0">
                <a:latin typeface="Arial" pitchFamily="34" charset="0"/>
                <a:cs typeface="Arial" pitchFamily="34" charset="0"/>
              </a:rPr>
              <a:t> This generally occurs through the transamination of an α-</a:t>
            </a:r>
            <a:r>
              <a:rPr lang="en-IN" sz="2800" b="1" dirty="0" err="1">
                <a:latin typeface="Arial" pitchFamily="34" charset="0"/>
                <a:cs typeface="Arial" pitchFamily="34" charset="0"/>
              </a:rPr>
              <a:t>keto</a:t>
            </a:r>
            <a:r>
              <a:rPr lang="en-IN" sz="2800" b="1" dirty="0">
                <a:latin typeface="Arial" pitchFamily="34" charset="0"/>
                <a:cs typeface="Arial" pitchFamily="34" charset="0"/>
              </a:rPr>
              <a:t> acid corresponding to that specific amino acid.</a:t>
            </a:r>
            <a:endParaRPr lang="en-GB" sz="2800" b="1" dirty="0">
              <a:latin typeface="Arial" pitchFamily="34" charset="0"/>
              <a:cs typeface="Arial" pitchFamily="34" charset="0"/>
            </a:endParaRPr>
          </a:p>
          <a:p>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3820246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just"/>
            <a:r>
              <a:rPr lang="en-GB" sz="2800" b="1" dirty="0" smtClean="0">
                <a:latin typeface="Arial" pitchFamily="34" charset="0"/>
                <a:cs typeface="Arial" pitchFamily="34" charset="0"/>
              </a:rPr>
              <a:t>Based on the principles of nutritional biochemistry, it was estimated that human require ten of the twenty amino acids in their diet in order to thrive.</a:t>
            </a:r>
          </a:p>
          <a:p>
            <a:pPr marL="0" indent="0" algn="just">
              <a:buNone/>
            </a:pPr>
            <a:r>
              <a:rPr lang="en-GB" sz="2800" b="1" dirty="0" smtClean="0">
                <a:latin typeface="Arial" pitchFamily="34" charset="0"/>
                <a:cs typeface="Arial" pitchFamily="34" charset="0"/>
              </a:rPr>
              <a:t> </a:t>
            </a:r>
          </a:p>
          <a:p>
            <a:pPr algn="just"/>
            <a:r>
              <a:rPr lang="en-GB" sz="2800" b="1" dirty="0" smtClean="0">
                <a:latin typeface="Arial" pitchFamily="34" charset="0"/>
                <a:cs typeface="Arial" pitchFamily="34" charset="0"/>
              </a:rPr>
              <a:t>The ten amino acids are called essential amino acids whereas, the other ten amino acids which humans can synthesize on their own, are called non-essential amino acids</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2254492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0" y="17406"/>
            <a:ext cx="9120792" cy="684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908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C00000"/>
                </a:solidFill>
                <a:latin typeface="Arial" pitchFamily="34" charset="0"/>
                <a:cs typeface="Arial" pitchFamily="34" charset="0"/>
              </a:rPr>
              <a:t>Overview of Amino Acid Biosynthesis</a:t>
            </a:r>
            <a:endParaRPr lang="en-GB" sz="3200" b="1" dirty="0">
              <a:solidFill>
                <a:srgbClr val="C00000"/>
              </a:solidFill>
              <a:latin typeface="Arial" pitchFamily="34" charset="0"/>
              <a:cs typeface="Arial" pitchFamily="34" charset="0"/>
            </a:endParaRPr>
          </a:p>
        </p:txBody>
      </p:sp>
      <p:sp>
        <p:nvSpPr>
          <p:cNvPr id="3" name="Content Placeholder 2"/>
          <p:cNvSpPr>
            <a:spLocks noGrp="1"/>
          </p:cNvSpPr>
          <p:nvPr>
            <p:ph idx="1"/>
          </p:nvPr>
        </p:nvSpPr>
        <p:spPr/>
        <p:txBody>
          <a:bodyPr/>
          <a:lstStyle/>
          <a:p>
            <a:pPr algn="just"/>
            <a:r>
              <a:rPr lang="en-GB" sz="2800" b="1" dirty="0" smtClean="0">
                <a:latin typeface="Arial" pitchFamily="34" charset="0"/>
                <a:cs typeface="Arial" pitchFamily="34" charset="0"/>
              </a:rPr>
              <a:t>The carbon skeletons of all twenty amino acids are derived from just seven metabolic intermediates, that together, are found in three metabolic pathways. These include:</a:t>
            </a:r>
          </a:p>
          <a:p>
            <a:pPr algn="just"/>
            <a:endParaRPr lang="en-GB" sz="2800" b="1" dirty="0" smtClean="0">
              <a:latin typeface="Arial" pitchFamily="34" charset="0"/>
              <a:cs typeface="Arial" pitchFamily="34" charset="0"/>
            </a:endParaRPr>
          </a:p>
          <a:p>
            <a:pPr lvl="1" algn="just"/>
            <a:r>
              <a:rPr lang="en-GB" b="1" dirty="0" smtClean="0">
                <a:latin typeface="Arial" pitchFamily="34" charset="0"/>
                <a:cs typeface="Arial" pitchFamily="34" charset="0"/>
              </a:rPr>
              <a:t>Three glycolytic pathway intermediates</a:t>
            </a:r>
          </a:p>
          <a:p>
            <a:pPr lvl="2" algn="just"/>
            <a:r>
              <a:rPr lang="en-GB" b="1" dirty="0" smtClean="0">
                <a:latin typeface="Arial" pitchFamily="34" charset="0"/>
                <a:cs typeface="Arial" pitchFamily="34" charset="0"/>
              </a:rPr>
              <a:t>3-phosphoglycerate</a:t>
            </a:r>
          </a:p>
          <a:p>
            <a:pPr lvl="2" algn="just"/>
            <a:r>
              <a:rPr lang="en-GB" b="1" dirty="0" smtClean="0">
                <a:latin typeface="Arial" pitchFamily="34" charset="0"/>
                <a:cs typeface="Arial" pitchFamily="34" charset="0"/>
              </a:rPr>
              <a:t>3-phosphoenolpyruvate  </a:t>
            </a:r>
          </a:p>
          <a:p>
            <a:pPr lvl="2" algn="just"/>
            <a:r>
              <a:rPr lang="en-GB" b="1" dirty="0" err="1" smtClean="0">
                <a:latin typeface="Arial" pitchFamily="34" charset="0"/>
                <a:cs typeface="Arial" pitchFamily="34" charset="0"/>
              </a:rPr>
              <a:t>puruvate</a:t>
            </a:r>
            <a:endParaRPr lang="en-GB" b="1" dirty="0">
              <a:latin typeface="Arial" pitchFamily="34" charset="0"/>
              <a:cs typeface="Arial" pitchFamily="34" charset="0"/>
            </a:endParaRPr>
          </a:p>
        </p:txBody>
      </p:sp>
    </p:spTree>
    <p:extLst>
      <p:ext uri="{BB962C8B-B14F-4D97-AF65-F5344CB8AC3E}">
        <p14:creationId xmlns:p14="http://schemas.microsoft.com/office/powerpoint/2010/main" val="2439623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just"/>
            <a:r>
              <a:rPr lang="en-GB" sz="2800" b="1" dirty="0" smtClean="0">
                <a:latin typeface="Arial" pitchFamily="34" charset="0"/>
                <a:cs typeface="Arial" pitchFamily="34" charset="0"/>
              </a:rPr>
              <a:t>Two pentose phosphate pathway intermediates</a:t>
            </a:r>
          </a:p>
          <a:p>
            <a:pPr lvl="1" algn="just"/>
            <a:r>
              <a:rPr lang="en-GB" sz="2400" b="1" dirty="0">
                <a:latin typeface="Arial" pitchFamily="34" charset="0"/>
                <a:cs typeface="Arial" pitchFamily="34" charset="0"/>
              </a:rPr>
              <a:t>Ribose 5- phosphate </a:t>
            </a:r>
          </a:p>
          <a:p>
            <a:pPr lvl="1" algn="just"/>
            <a:r>
              <a:rPr lang="en-GB" sz="2400" b="1" dirty="0" err="1">
                <a:latin typeface="Arial" pitchFamily="34" charset="0"/>
                <a:cs typeface="Arial" pitchFamily="34" charset="0"/>
              </a:rPr>
              <a:t>erythrose</a:t>
            </a:r>
            <a:r>
              <a:rPr lang="en-GB" sz="2400" b="1" dirty="0">
                <a:latin typeface="Arial" pitchFamily="34" charset="0"/>
                <a:cs typeface="Arial" pitchFamily="34" charset="0"/>
              </a:rPr>
              <a:t> 4-phosphate</a:t>
            </a:r>
          </a:p>
          <a:p>
            <a:pPr marL="0" indent="0" algn="just">
              <a:buNone/>
            </a:pPr>
            <a:endParaRPr lang="en-GB" b="1" dirty="0" smtClean="0">
              <a:latin typeface="Arial" pitchFamily="34" charset="0"/>
              <a:cs typeface="Arial" pitchFamily="34" charset="0"/>
            </a:endParaRPr>
          </a:p>
          <a:p>
            <a:pPr algn="just"/>
            <a:r>
              <a:rPr lang="en-GB" sz="2800" b="1" dirty="0" smtClean="0">
                <a:latin typeface="Arial" pitchFamily="34" charset="0"/>
                <a:cs typeface="Arial" pitchFamily="34" charset="0"/>
              </a:rPr>
              <a:t>Two citrate cycle intermediates</a:t>
            </a:r>
          </a:p>
          <a:p>
            <a:pPr lvl="1" algn="just"/>
            <a:r>
              <a:rPr lang="el-GR" sz="2400" b="1" dirty="0" smtClean="0">
                <a:latin typeface="Arial" pitchFamily="34" charset="0"/>
                <a:cs typeface="Arial" pitchFamily="34" charset="0"/>
              </a:rPr>
              <a:t>α</a:t>
            </a:r>
            <a:r>
              <a:rPr lang="en-GB" sz="2400" b="1" dirty="0" smtClean="0">
                <a:latin typeface="Arial" pitchFamily="34" charset="0"/>
                <a:cs typeface="Arial" pitchFamily="34" charset="0"/>
              </a:rPr>
              <a:t>-</a:t>
            </a:r>
            <a:r>
              <a:rPr lang="en-GB" sz="2400" b="1" dirty="0" err="1" smtClean="0">
                <a:latin typeface="Arial" pitchFamily="34" charset="0"/>
                <a:cs typeface="Arial" pitchFamily="34" charset="0"/>
              </a:rPr>
              <a:t>ketoglutarate</a:t>
            </a:r>
            <a:r>
              <a:rPr lang="en-GB" sz="2400" b="1" dirty="0" smtClean="0">
                <a:latin typeface="Arial" pitchFamily="34" charset="0"/>
                <a:cs typeface="Arial" pitchFamily="34" charset="0"/>
              </a:rPr>
              <a:t> and oxaloacetate</a:t>
            </a:r>
          </a:p>
          <a:p>
            <a:pPr lvl="1" algn="just"/>
            <a:endParaRPr lang="en-GB" b="1" dirty="0">
              <a:latin typeface="Arial" pitchFamily="34" charset="0"/>
              <a:cs typeface="Arial" pitchFamily="34" charset="0"/>
            </a:endParaRPr>
          </a:p>
        </p:txBody>
      </p:sp>
    </p:spTree>
    <p:extLst>
      <p:ext uri="{BB962C8B-B14F-4D97-AF65-F5344CB8AC3E}">
        <p14:creationId xmlns:p14="http://schemas.microsoft.com/office/powerpoint/2010/main" val="205937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834</Words>
  <Application>Microsoft Office PowerPoint</Application>
  <PresentationFormat>On-screen Show (4:3)</PresentationFormat>
  <Paragraphs>105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Biosynthesis of Amino Acids</vt:lpstr>
      <vt:lpstr>PowerPoint Presentation</vt:lpstr>
      <vt:lpstr>Metabolic relationship of Amino Acids</vt:lpstr>
      <vt:lpstr>Biosynthesis of Amino Acids</vt:lpstr>
      <vt:lpstr>PowerPoint Presentation</vt:lpstr>
      <vt:lpstr>PowerPoint Presentation</vt:lpstr>
      <vt:lpstr>PowerPoint Presentation</vt:lpstr>
      <vt:lpstr>Overview of Amino Acid Biosynthesis</vt:lpstr>
      <vt:lpstr>PowerPoint Presentation</vt:lpstr>
      <vt:lpstr>PowerPoint Presentation</vt:lpstr>
      <vt:lpstr>Amino Acid Biosynthetic families, grouped by metabolic precursors</vt:lpstr>
      <vt:lpstr>The amino acids that are precursors for other amino acids are shown in yellow.   The nine essential amino acids are shown in boldface.</vt:lpstr>
      <vt:lpstr>PowerPoint Presentation</vt:lpstr>
      <vt:lpstr>PowerPoint Presentation</vt:lpstr>
      <vt:lpstr>Biosynthesis of Aspartate</vt:lpstr>
      <vt:lpstr>PowerPoint Presentation</vt:lpstr>
      <vt:lpstr>PowerPoint Presentation</vt:lpstr>
      <vt:lpstr>Biosynthesis of Pyruvate</vt:lpstr>
      <vt:lpstr>Aromatic amino acids</vt:lpstr>
      <vt:lpstr>PowerPoint Presentation</vt:lpstr>
      <vt:lpstr>Biosynthesis of Aromatic amino acids</vt:lpstr>
      <vt:lpstr>PowerPoint Presentation</vt:lpstr>
      <vt:lpstr>Biosynthesis of Tryptophan</vt:lpstr>
      <vt:lpstr>PowerPoint Presentation</vt:lpstr>
      <vt:lpstr>PowerPoint Presentation</vt:lpstr>
      <vt:lpstr>Biosynthesis of Phenylalanine and Tyrosine</vt:lpstr>
      <vt:lpstr>PowerPoint Presentation</vt:lpstr>
      <vt:lpstr>PowerPoint Presentation</vt:lpstr>
      <vt:lpstr>PowerPoint Presentation</vt:lpstr>
      <vt:lpstr>Biosynthesis of Histidine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Kamaraj Kennedy</dc:creator>
  <cp:lastModifiedBy>HP</cp:lastModifiedBy>
  <cp:revision>26</cp:revision>
  <cp:lastPrinted>2017-08-08T09:59:01Z</cp:lastPrinted>
  <dcterms:created xsi:type="dcterms:W3CDTF">2006-08-16T00:00:00Z</dcterms:created>
  <dcterms:modified xsi:type="dcterms:W3CDTF">2017-08-09T04:53:41Z</dcterms:modified>
</cp:coreProperties>
</file>